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</p:sldMasterIdLst>
  <p:sldIdLst>
    <p:sldId id="256" r:id="rId4"/>
    <p:sldId id="257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8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embeddedFontLst>
    <p:embeddedFont>
      <p:font typeface="Source Han Serif SC Regular" panose="02020500000000000000" charset="-122"/>
      <p:regular r:id="rId27"/>
    </p:embeddedFont>
    <p:embeddedFont>
      <p:font typeface="Source Han Sans" panose="020B0400000000000000" charset="-122"/>
      <p:regular r:id="rId28"/>
    </p:embeddedFont>
    <p:embeddedFont>
      <p:font typeface="Source Han Sans CN Bold" panose="020B0800000000000000" charset="-122"/>
      <p:bold r:id="rId29"/>
    </p:embeddedFont>
    <p:embeddedFont>
      <p:font typeface="OPPOSans B" panose="00020600040101010101" charset="-122"/>
      <p:regular r:id="rId30"/>
    </p:embeddedFont>
    <p:embeddedFont>
      <p:font typeface="OPPOSans L" panose="00020600040101010101" charset="-122"/>
      <p:regular r:id="rId31"/>
    </p:embeddedFont>
    <p:embeddedFont>
      <p:font typeface="等线" panose="02010600030101010101" charset="-122"/>
      <p:regular r:id="rId3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96.xml"/><Relationship Id="rId15" Type="http://schemas.openxmlformats.org/officeDocument/2006/relationships/tags" Target="../tags/tag95.xml"/><Relationship Id="rId14" Type="http://schemas.openxmlformats.org/officeDocument/2006/relationships/tags" Target="../tags/tag94.xml"/><Relationship Id="rId13" Type="http://schemas.openxmlformats.org/officeDocument/2006/relationships/tags" Target="../tags/tag93.xml"/><Relationship Id="rId12" Type="http://schemas.openxmlformats.org/officeDocument/2006/relationships/tags" Target="../tags/tag92.xml"/><Relationship Id="rId11" Type="http://schemas.openxmlformats.org/officeDocument/2006/relationships/tags" Target="../tags/tag91.xml"/><Relationship Id="rId10" Type="http://schemas.openxmlformats.org/officeDocument/2006/relationships/tags" Target="../tags/tag90.xml"/><Relationship Id="rId1" Type="http://schemas.openxmlformats.org/officeDocument/2006/relationships/tags" Target="../tags/tag8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106.xml"/><Relationship Id="rId10" Type="http://schemas.openxmlformats.org/officeDocument/2006/relationships/tags" Target="../tags/tag105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38.xml"/><Relationship Id="rId2" Type="http://schemas.openxmlformats.org/officeDocument/2006/relationships/tags" Target="../tags/tag20.xml"/><Relationship Id="rId19" Type="http://schemas.openxmlformats.org/officeDocument/2006/relationships/tags" Target="../tags/tag37.xml"/><Relationship Id="rId18" Type="http://schemas.openxmlformats.org/officeDocument/2006/relationships/tags" Target="../tags/tag36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47.xml"/><Relationship Id="rId8" Type="http://schemas.openxmlformats.org/officeDocument/2006/relationships/tags" Target="../tags/tag46.xml"/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58.xml"/><Relationship Id="rId2" Type="http://schemas.openxmlformats.org/officeDocument/2006/relationships/tags" Target="../tags/tag40.xml"/><Relationship Id="rId19" Type="http://schemas.openxmlformats.org/officeDocument/2006/relationships/tags" Target="../tags/tag57.xml"/><Relationship Id="rId18" Type="http://schemas.openxmlformats.org/officeDocument/2006/relationships/tags" Target="../tags/tag56.xml"/><Relationship Id="rId17" Type="http://schemas.openxmlformats.org/officeDocument/2006/relationships/tags" Target="../tags/tag55.xml"/><Relationship Id="rId16" Type="http://schemas.openxmlformats.org/officeDocument/2006/relationships/tags" Target="../tags/tag54.xml"/><Relationship Id="rId15" Type="http://schemas.openxmlformats.org/officeDocument/2006/relationships/tags" Target="../tags/tag53.xml"/><Relationship Id="rId14" Type="http://schemas.openxmlformats.org/officeDocument/2006/relationships/tags" Target="../tags/tag52.xml"/><Relationship Id="rId13" Type="http://schemas.openxmlformats.org/officeDocument/2006/relationships/tags" Target="../tags/tag51.xml"/><Relationship Id="rId12" Type="http://schemas.openxmlformats.org/officeDocument/2006/relationships/tags" Target="../tags/tag50.xml"/><Relationship Id="rId11" Type="http://schemas.openxmlformats.org/officeDocument/2006/relationships/tags" Target="../tags/tag49.xml"/><Relationship Id="rId10" Type="http://schemas.openxmlformats.org/officeDocument/2006/relationships/tags" Target="../tags/tag48.xml"/><Relationship Id="rId1" Type="http://schemas.openxmlformats.org/officeDocument/2006/relationships/tags" Target="../tags/tag3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66.xml"/><Relationship Id="rId7" Type="http://schemas.openxmlformats.org/officeDocument/2006/relationships/tags" Target="../tags/tag65.xml"/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3.png"/><Relationship Id="rId1" Type="http://schemas.openxmlformats.org/officeDocument/2006/relationships/tags" Target="../tags/tag5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75.xml"/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80.xml"/><Relationship Id="rId13" Type="http://schemas.openxmlformats.org/officeDocument/2006/relationships/tags" Target="../tags/tag79.xml"/><Relationship Id="rId12" Type="http://schemas.openxmlformats.org/officeDocument/2006/relationships/tags" Target="../tags/tag78.xml"/><Relationship Id="rId11" Type="http://schemas.openxmlformats.org/officeDocument/2006/relationships/tags" Target="../tags/tag77.xml"/><Relationship Id="rId10" Type="http://schemas.openxmlformats.org/officeDocument/2006/relationships/tags" Target="../tags/tag76.xml"/><Relationship Id="rId1" Type="http://schemas.openxmlformats.org/officeDocument/2006/relationships/tags" Target="../tags/tag6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7926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2460" y="0"/>
            <a:ext cx="12210288" cy="683673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3810357" y="4658627"/>
            <a:ext cx="2132488" cy="55723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061242" y="4658627"/>
            <a:ext cx="2312488" cy="55723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4042683" y="4800744"/>
            <a:ext cx="990874" cy="273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主讲人：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6258219" y="4782203"/>
            <a:ext cx="1200417" cy="3100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4889580" y="4752579"/>
            <a:ext cx="1170432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lh62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7097365" y="4752579"/>
            <a:ext cx="1284279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2025.6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10304473" y="171874"/>
            <a:ext cx="979654" cy="1699015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1">
            <a:off x="896222" y="4122460"/>
            <a:ext cx="979654" cy="1699015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333545" y="1032201"/>
            <a:ext cx="5524910" cy="11558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9600">
                <a:ln w="3175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D4EAF3">
                        <a:alpha val="0"/>
                      </a:srgbClr>
                    </a:gs>
                    <a:gs pos="100000">
                      <a:srgbClr val="AAD6E7">
                        <a:alpha val="100000"/>
                      </a:srgbClr>
                    </a:gs>
                  </a:gsLst>
                  <a:lin ang="150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831975" y="2390775"/>
            <a:ext cx="8528050" cy="120459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300">
                <a:ln w="3175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农业蘑菇收割识别系统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" y="5798449"/>
            <a:ext cx="12207829" cy="108170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线条 1"/>
          <p:cNvCxnSpPr/>
          <p:nvPr/>
        </p:nvCxnSpPr>
        <p:spPr>
          <a:xfrm flipH="1">
            <a:off x="583329" y="6309459"/>
            <a:ext cx="10768965" cy="29845"/>
          </a:xfrm>
          <a:prstGeom prst="line">
            <a:avLst/>
          </a:prstGeom>
          <a:noFill/>
          <a:ln w="19050" cap="sq">
            <a:solidFill>
              <a:schemeClr val="bg1">
                <a:alpha val="20000"/>
              </a:schemeClr>
            </a:solidFill>
            <a:prstDash val="solid"/>
            <a:miter/>
          </a:ln>
        </p:spPr>
      </p:cxnSp>
      <p:sp>
        <p:nvSpPr>
          <p:cNvPr id="26" name="标题 1"/>
          <p:cNvSpPr txBox="1"/>
          <p:nvPr/>
        </p:nvSpPr>
        <p:spPr>
          <a:xfrm>
            <a:off x="3979725" y="3753369"/>
            <a:ext cx="4194984" cy="5403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/>
              <a:t>Agricultural Mushroom Harvesting Recognition System</a:t>
            </a:r>
            <a:endParaRPr kumimoji="1" lang="en-US" altLang="zh-CN"/>
          </a:p>
        </p:txBody>
      </p:sp>
      <p:cxnSp>
        <p:nvCxnSpPr>
          <p:cNvPr id="27" name="线条 1"/>
          <p:cNvCxnSpPr/>
          <p:nvPr>
            <p:custDataLst>
              <p:tags r:id="rId8"/>
            </p:custDataLst>
          </p:nvPr>
        </p:nvCxnSpPr>
        <p:spPr>
          <a:xfrm flipH="1">
            <a:off x="8104182" y="4052142"/>
            <a:ext cx="1886560" cy="0"/>
          </a:xfrm>
          <a:prstGeom prst="line">
            <a:avLst/>
          </a:prstGeom>
          <a:noFill/>
          <a:ln w="22225" cap="sq">
            <a:solidFill>
              <a:schemeClr val="accent1"/>
            </a:solidFill>
            <a:prstDash val="solid"/>
            <a:miter/>
          </a:ln>
        </p:spPr>
      </p:cxnSp>
      <p:cxnSp>
        <p:nvCxnSpPr>
          <p:cNvPr id="28" name="线条 1"/>
          <p:cNvCxnSpPr/>
          <p:nvPr>
            <p:custDataLst>
              <p:tags r:id="rId9"/>
            </p:custDataLst>
          </p:nvPr>
        </p:nvCxnSpPr>
        <p:spPr>
          <a:xfrm flipH="1">
            <a:off x="2201259" y="4038892"/>
            <a:ext cx="1886560" cy="0"/>
          </a:xfrm>
          <a:prstGeom prst="line">
            <a:avLst/>
          </a:prstGeom>
          <a:noFill/>
          <a:ln w="22225" cap="sq">
            <a:solidFill>
              <a:schemeClr val="accent1"/>
            </a:solidFill>
            <a:prstDash val="solid"/>
            <a:miter/>
          </a:ln>
        </p:spPr>
      </p:cxnSp>
      <p:sp>
        <p:nvSpPr>
          <p:cNvPr id="29" name="标题 1"/>
          <p:cNvSpPr txBox="1"/>
          <p:nvPr>
            <p:custDataLst>
              <p:tags r:id="rId10"/>
            </p:custDataLst>
          </p:nvPr>
        </p:nvSpPr>
        <p:spPr>
          <a:xfrm>
            <a:off x="7957364" y="3979503"/>
            <a:ext cx="145278" cy="145278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>
            <p:custDataLst>
              <p:tags r:id="rId11"/>
            </p:custDataLst>
          </p:nvPr>
        </p:nvSpPr>
        <p:spPr>
          <a:xfrm>
            <a:off x="4047480" y="3977998"/>
            <a:ext cx="145278" cy="145278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V="1">
            <a:off x="7977155" y="0"/>
            <a:ext cx="4214845" cy="3683000"/>
          </a:xfrm>
          <a:custGeom>
            <a:avLst/>
            <a:gdLst>
              <a:gd name="connsiteX0" fmla="*/ 4931459 w 6169475"/>
              <a:gd name="connsiteY0" fmla="*/ 0 h 5390987"/>
              <a:gd name="connsiteX1" fmla="*/ 6163908 w 6169475"/>
              <a:gd name="connsiteY1" fmla="*/ 155256 h 5390987"/>
              <a:gd name="connsiteX2" fmla="*/ 6169475 w 6169475"/>
              <a:gd name="connsiteY2" fmla="*/ 156837 h 5390987"/>
              <a:gd name="connsiteX3" fmla="*/ 6169475 w 6169475"/>
              <a:gd name="connsiteY3" fmla="*/ 2127130 h 5390987"/>
              <a:gd name="connsiteX4" fmla="*/ 6125148 w 6169475"/>
              <a:gd name="connsiteY4" fmla="*/ 2105777 h 5390987"/>
              <a:gd name="connsiteX5" fmla="*/ 4931459 w 6169475"/>
              <a:gd name="connsiteY5" fmla="*/ 1864782 h 5390987"/>
              <a:gd name="connsiteX6" fmla="*/ 1864783 w 6169475"/>
              <a:gd name="connsiteY6" fmla="*/ 4931459 h 5390987"/>
              <a:gd name="connsiteX7" fmla="*/ 1880616 w 6169475"/>
              <a:gd name="connsiteY7" fmla="*/ 5245009 h 5390987"/>
              <a:gd name="connsiteX8" fmla="*/ 1902894 w 6169475"/>
              <a:gd name="connsiteY8" fmla="*/ 5390987 h 5390987"/>
              <a:gd name="connsiteX9" fmla="*/ 22063 w 6169475"/>
              <a:gd name="connsiteY9" fmla="*/ 5390987 h 5390987"/>
              <a:gd name="connsiteX10" fmla="*/ 6417 w 6169475"/>
              <a:gd name="connsiteY10" fmla="*/ 5185232 h 5390987"/>
              <a:gd name="connsiteX11" fmla="*/ 0 w 6169475"/>
              <a:gd name="connsiteY11" fmla="*/ 4931459 h 5390987"/>
              <a:gd name="connsiteX12" fmla="*/ 4931459 w 6169475"/>
              <a:gd name="connsiteY12" fmla="*/ 0 h 5390987"/>
            </a:gdLst>
            <a:ahLst/>
            <a:cxnLst/>
            <a:rect l="l" t="t" r="r" b="b"/>
            <a:pathLst>
              <a:path w="6169475" h="5390987">
                <a:moveTo>
                  <a:pt x="4931459" y="0"/>
                </a:moveTo>
                <a:cubicBezTo>
                  <a:pt x="5357017" y="0"/>
                  <a:pt x="5769985" y="53904"/>
                  <a:pt x="6163908" y="155256"/>
                </a:cubicBezTo>
                <a:lnTo>
                  <a:pt x="6169475" y="156837"/>
                </a:lnTo>
                <a:lnTo>
                  <a:pt x="6169475" y="2127130"/>
                </a:lnTo>
                <a:lnTo>
                  <a:pt x="6125148" y="2105777"/>
                </a:lnTo>
                <a:cubicBezTo>
                  <a:pt x="5758256" y="1950595"/>
                  <a:pt x="5354879" y="1864782"/>
                  <a:pt x="4931459" y="1864782"/>
                </a:cubicBezTo>
                <a:cubicBezTo>
                  <a:pt x="3237780" y="1864782"/>
                  <a:pt x="1864783" y="3237780"/>
                  <a:pt x="1864783" y="4931459"/>
                </a:cubicBezTo>
                <a:cubicBezTo>
                  <a:pt x="1864783" y="5037314"/>
                  <a:pt x="1870146" y="5141916"/>
                  <a:pt x="1880616" y="5245009"/>
                </a:cubicBezTo>
                <a:lnTo>
                  <a:pt x="1902894" y="5390987"/>
                </a:lnTo>
                <a:lnTo>
                  <a:pt x="22063" y="5390987"/>
                </a:lnTo>
                <a:lnTo>
                  <a:pt x="6417" y="5185232"/>
                </a:lnTo>
                <a:cubicBezTo>
                  <a:pt x="2157" y="5101179"/>
                  <a:pt x="0" y="5016571"/>
                  <a:pt x="0" y="4931459"/>
                </a:cubicBezTo>
                <a:cubicBezTo>
                  <a:pt x="0" y="2207889"/>
                  <a:pt x="2207889" y="0"/>
                  <a:pt x="4931459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21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-386998" y="3060227"/>
            <a:ext cx="6551100" cy="5693960"/>
          </a:xfrm>
          <a:custGeom>
            <a:avLst/>
            <a:gdLst>
              <a:gd name="connsiteX0" fmla="*/ 0 w 7205426"/>
              <a:gd name="connsiteY0" fmla="*/ 0 h 6262674"/>
              <a:gd name="connsiteX1" fmla="*/ 7205426 w 7205426"/>
              <a:gd name="connsiteY1" fmla="*/ 0 h 6262674"/>
              <a:gd name="connsiteX2" fmla="*/ 7205426 w 7205426"/>
              <a:gd name="connsiteY2" fmla="*/ 6235191 h 6262674"/>
              <a:gd name="connsiteX3" fmla="*/ 7011887 w 7205426"/>
              <a:gd name="connsiteY3" fmla="*/ 6251752 h 6262674"/>
              <a:gd name="connsiteX4" fmla="*/ 6627840 w 7205426"/>
              <a:gd name="connsiteY4" fmla="*/ 6262674 h 6262674"/>
              <a:gd name="connsiteX5" fmla="*/ 21967 w 7205426"/>
              <a:gd name="connsiteY5" fmla="*/ 291923 h 6262674"/>
            </a:gdLst>
            <a:ahLst/>
            <a:cxnLst/>
            <a:rect l="l" t="t" r="r" b="b"/>
            <a:pathLst>
              <a:path w="7205426" h="6262674">
                <a:moveTo>
                  <a:pt x="0" y="0"/>
                </a:moveTo>
                <a:lnTo>
                  <a:pt x="7205426" y="0"/>
                </a:lnTo>
                <a:lnTo>
                  <a:pt x="7205426" y="6235191"/>
                </a:lnTo>
                <a:lnTo>
                  <a:pt x="7011887" y="6251752"/>
                </a:lnTo>
                <a:cubicBezTo>
                  <a:pt x="6884795" y="6259001"/>
                  <a:pt x="6756747" y="6262674"/>
                  <a:pt x="6627840" y="6262674"/>
                </a:cubicBezTo>
                <a:cubicBezTo>
                  <a:pt x="3186755" y="6262674"/>
                  <a:pt x="357119" y="3644746"/>
                  <a:pt x="21967" y="291923"/>
                </a:cubicBezTo>
                <a:close/>
              </a:path>
            </a:pathLst>
          </a:custGeom>
          <a:noFill/>
          <a:ln w="12700" cap="sq">
            <a:gradFill>
              <a:gsLst>
                <a:gs pos="51000">
                  <a:schemeClr val="accent1">
                    <a:alpha val="0"/>
                  </a:schemeClr>
                </a:gs>
                <a:gs pos="80000">
                  <a:schemeClr val="accent1"/>
                </a:gs>
              </a:gsLst>
              <a:lin ang="81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3429000"/>
            <a:ext cx="5351741" cy="3429000"/>
          </a:xfrm>
          <a:custGeom>
            <a:avLst/>
            <a:gdLst>
              <a:gd name="connsiteX0" fmla="*/ 5351741 w 5351741"/>
              <a:gd name="connsiteY0" fmla="*/ 0 h 3429000"/>
              <a:gd name="connsiteX1" fmla="*/ 68062 w 5351741"/>
              <a:gd name="connsiteY1" fmla="*/ 3275944 h 3429000"/>
              <a:gd name="connsiteX2" fmla="*/ 0 w 5351741"/>
              <a:gd name="connsiteY2" fmla="*/ 3429000 h 3429000"/>
              <a:gd name="connsiteX3" fmla="*/ 5351741 w 5351741"/>
              <a:gd name="connsiteY3" fmla="*/ 3429000 h 3429000"/>
            </a:gdLst>
            <a:ahLst/>
            <a:cxnLst/>
            <a:rect l="l" t="t" r="r" b="b"/>
            <a:pathLst>
              <a:path w="5351741" h="3429000">
                <a:moveTo>
                  <a:pt x="5351741" y="0"/>
                </a:moveTo>
                <a:cubicBezTo>
                  <a:pt x="3036511" y="0"/>
                  <a:pt x="1032928" y="1334338"/>
                  <a:pt x="68062" y="3275944"/>
                </a:cubicBezTo>
                <a:lnTo>
                  <a:pt x="0" y="3429000"/>
                </a:lnTo>
                <a:lnTo>
                  <a:pt x="5351741" y="3429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983345" y="1878330"/>
            <a:ext cx="92075" cy="1549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9768205" y="105410"/>
            <a:ext cx="2040255" cy="750570"/>
            <a:chOff x="1280" y="2732"/>
            <a:chExt cx="3213" cy="1182"/>
          </a:xfrm>
        </p:grpSpPr>
        <p:sp>
          <p:nvSpPr>
            <p:cNvPr id="9" name="标题 1"/>
            <p:cNvSpPr txBox="1"/>
            <p:nvPr/>
          </p:nvSpPr>
          <p:spPr>
            <a:xfrm>
              <a:off x="1281" y="3650"/>
              <a:ext cx="3212" cy="26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86411" tIns="43205" rIns="86411" bIns="43205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80" y="2732"/>
              <a:ext cx="3080" cy="99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45720" tIns="22860" rIns="45720" bIns="2286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3494BA">
                      <a:alpha val="100000"/>
                    </a:srgbClr>
                  </a:solidFill>
                  <a:latin typeface="Source Han Sans CN Bold" panose="020B0800000000000000" charset="-122"/>
                  <a:ea typeface="Source Han Sans CN Bold" panose="020B0800000000000000" charset="-122"/>
                  <a:cs typeface="Source Han Sans CN Bold" panose="020B0800000000000000" charset="-122"/>
                </a:rPr>
                <a:t>核心推理代码</a:t>
              </a:r>
              <a:endParaRPr kumimoji="1" lang="zh-CN" altLang="en-US" sz="2400"/>
            </a:p>
          </p:txBody>
        </p:sp>
      </p:grpSp>
      <p:sp>
        <p:nvSpPr>
          <p:cNvPr id="13" name="标题 1"/>
          <p:cNvSpPr txBox="1"/>
          <p:nvPr/>
        </p:nvSpPr>
        <p:spPr>
          <a:xfrm>
            <a:off x="774700" y="248920"/>
            <a:ext cx="2058670" cy="5365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目标检测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0" name="图片 19" descr="image"/>
          <p:cNvPicPr>
            <a:picLocks noChangeAspect="1"/>
          </p:cNvPicPr>
          <p:nvPr/>
        </p:nvPicPr>
        <p:blipFill>
          <a:blip r:embed="rId1"/>
          <a:srcRect b="4325"/>
          <a:stretch>
            <a:fillRect/>
          </a:stretch>
        </p:blipFill>
        <p:spPr>
          <a:xfrm>
            <a:off x="335915" y="855980"/>
            <a:ext cx="11313795" cy="58858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7926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2460" y="0"/>
            <a:ext cx="12210288" cy="683673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13061" y="1240980"/>
            <a:ext cx="10420375" cy="4194313"/>
          </a:xfrm>
          <a:prstGeom prst="roundRect">
            <a:avLst>
              <a:gd name="adj" fmla="val 8788"/>
            </a:avLst>
          </a:prstGeom>
          <a:gradFill>
            <a:gsLst>
              <a:gs pos="0">
                <a:schemeClr val="bg1">
                  <a:alpha val="70221"/>
                </a:schemeClr>
              </a:gs>
              <a:gs pos="99000">
                <a:schemeClr val="bg1">
                  <a:alpha val="74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9712164" y="1315246"/>
            <a:ext cx="870602" cy="150988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1" y="5798449"/>
            <a:ext cx="12207829" cy="108170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线条 1"/>
          <p:cNvCxnSpPr/>
          <p:nvPr/>
        </p:nvCxnSpPr>
        <p:spPr>
          <a:xfrm flipH="1">
            <a:off x="583329" y="6309459"/>
            <a:ext cx="10913110" cy="29845"/>
          </a:xfrm>
          <a:prstGeom prst="line">
            <a:avLst/>
          </a:prstGeom>
          <a:noFill/>
          <a:ln w="19050" cap="sq">
            <a:solidFill>
              <a:schemeClr val="bg1">
                <a:alpha val="20000"/>
              </a:schemeClr>
            </a:solidFill>
            <a:prstDash val="solid"/>
            <a:miter/>
          </a:ln>
        </p:spPr>
      </p:cxnSp>
      <p:sp>
        <p:nvSpPr>
          <p:cNvPr id="18" name="标题 1"/>
          <p:cNvSpPr txBox="1"/>
          <p:nvPr/>
        </p:nvSpPr>
        <p:spPr>
          <a:xfrm>
            <a:off x="2306298" y="1398229"/>
            <a:ext cx="2519702" cy="2667434"/>
          </a:xfrm>
          <a:prstGeom prst="rect">
            <a:avLst/>
          </a:prstGeom>
          <a:noFill/>
          <a:ln cap="sq">
            <a:noFill/>
          </a:ln>
          <a:effectLst>
            <a:outerShdw blurRad="457200" dist="127000" dir="5400000" sx="90000" sy="90000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000">
                <a:ln w="12700">
                  <a:noFill/>
                </a:ln>
                <a:solidFill>
                  <a:srgbClr val="276F8C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03</a:t>
            </a:r>
            <a:endParaRPr kumimoji="1" lang="zh-CN" altLang="en-US" sz="11000">
              <a:ln w="12700">
                <a:noFill/>
              </a:ln>
              <a:solidFill>
                <a:srgbClr val="276F8C">
                  <a:alpha val="100000"/>
                </a:srgbClr>
              </a:solidFill>
              <a:latin typeface="Source Han Serif SC Regular" panose="02020500000000000000" charset="-122"/>
              <a:ea typeface="Source Han Serif SC Regular" panose="02020500000000000000" charset="-122"/>
              <a:cs typeface="Source Han Serif SC Regular" panose="020205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6200000" flipH="1">
            <a:off x="2736151" y="3865295"/>
            <a:ext cx="879994" cy="1526175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274789" y="2191913"/>
            <a:ext cx="5843708" cy="18743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实验结果</a:t>
            </a:r>
            <a:endParaRPr kumimoji="1" lang="zh-CN" altLang="en-US" sz="6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检测效果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图片 17" descr="detection1"/>
          <p:cNvPicPr>
            <a:picLocks noChangeAspect="1"/>
          </p:cNvPicPr>
          <p:nvPr/>
        </p:nvPicPr>
        <p:blipFill>
          <a:blip r:embed="rId1"/>
          <a:srcRect r="24201"/>
          <a:stretch>
            <a:fillRect/>
          </a:stretch>
        </p:blipFill>
        <p:spPr>
          <a:xfrm>
            <a:off x="983615" y="1052830"/>
            <a:ext cx="10093325" cy="53898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检测效果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图片 18" descr="detection2"/>
          <p:cNvPicPr>
            <a:picLocks noChangeAspect="1"/>
          </p:cNvPicPr>
          <p:nvPr/>
        </p:nvPicPr>
        <p:blipFill>
          <a:blip r:embed="rId1"/>
          <a:srcRect r="24201"/>
          <a:stretch>
            <a:fillRect/>
          </a:stretch>
        </p:blipFill>
        <p:spPr>
          <a:xfrm>
            <a:off x="904875" y="1124585"/>
            <a:ext cx="10382250" cy="54362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978460" y="4561799"/>
            <a:ext cx="3944944" cy="3944944"/>
          </a:xfrm>
          <a:prstGeom prst="donut">
            <a:avLst>
              <a:gd name="adj" fmla="val 18995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 w="12700" cap="sq">
            <a:solidFill>
              <a:schemeClr val="accent2">
                <a:alpha val="2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423795" y="668655"/>
            <a:ext cx="7277735" cy="3347720"/>
          </a:xfrm>
          <a:prstGeom prst="round1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144331" y="1721954"/>
            <a:ext cx="5882711" cy="18076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以表格形式展示不同YOLO模型的精确率、召回率、F1分数和推理速度等性能指标，直观地比较各模型的性能差异。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144333" y="842882"/>
            <a:ext cx="5882711" cy="7063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8B6C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模型性能对比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259498" y="3759106"/>
            <a:ext cx="304128" cy="45719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485965" y="1385768"/>
            <a:ext cx="1167858" cy="1167858"/>
          </a:xfrm>
          <a:prstGeom prst="donut">
            <a:avLst>
              <a:gd name="adj" fmla="val 23559"/>
            </a:avLst>
          </a:prstGeom>
          <a:solidFill>
            <a:schemeClr val="accent2">
              <a:lumMod val="40000"/>
              <a:lumOff val="60000"/>
              <a:alpha val="20000"/>
            </a:schemeClr>
          </a:solidFill>
          <a:ln w="12700" cap="sq">
            <a:solidFill>
              <a:schemeClr val="accent2">
                <a:alpha val="2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71649" y="5307692"/>
            <a:ext cx="689071" cy="689071"/>
          </a:xfrm>
          <a:prstGeom prst="donut">
            <a:avLst>
              <a:gd name="adj" fmla="val 24216"/>
            </a:avLst>
          </a:prstGeom>
          <a:solidFill>
            <a:schemeClr val="accent2">
              <a:lumMod val="60000"/>
              <a:lumOff val="40000"/>
              <a:alpha val="42000"/>
            </a:schemeClr>
          </a:solidFill>
          <a:ln w="12700" cap="sq">
            <a:solidFill>
              <a:schemeClr val="accent2">
                <a:alpha val="2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性能指标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evaluate_models"/>
          <p:cNvPicPr>
            <a:picLocks noChangeAspect="1"/>
          </p:cNvPicPr>
          <p:nvPr/>
        </p:nvPicPr>
        <p:blipFill>
          <a:blip r:embed="rId1"/>
          <a:srcRect r="49802"/>
          <a:stretch>
            <a:fillRect/>
          </a:stretch>
        </p:blipFill>
        <p:spPr>
          <a:xfrm>
            <a:off x="2423795" y="2565400"/>
            <a:ext cx="7278370" cy="401701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4765" y="-27304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64820" y="2522855"/>
            <a:ext cx="4030980" cy="1666240"/>
            <a:chOff x="1096" y="3018"/>
            <a:chExt cx="6348" cy="2624"/>
          </a:xfrm>
        </p:grpSpPr>
        <p:sp>
          <p:nvSpPr>
            <p:cNvPr id="3" name="标题 1"/>
            <p:cNvSpPr txBox="1"/>
            <p:nvPr/>
          </p:nvSpPr>
          <p:spPr>
            <a:xfrm>
              <a:off x="1096" y="3018"/>
              <a:ext cx="6348" cy="2625"/>
            </a:xfrm>
            <a:prstGeom prst="rect">
              <a:avLst/>
            </a:prstGeom>
            <a:solidFill>
              <a:schemeClr val="bg1"/>
            </a:solidFill>
            <a:ln w="38100" cap="sq">
              <a:solidFill>
                <a:schemeClr val="accent1"/>
              </a:solidFill>
              <a:miter/>
            </a:ln>
            <a:effectLst>
              <a:outerShdw blurRad="317500" dist="190500" dir="3000000" algn="tl" rotWithShape="0">
                <a:schemeClr val="accent1">
                  <a:alpha val="1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1686" y="3651"/>
              <a:ext cx="4922" cy="5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kumimoji="1" lang="en-US" altLang="zh-CN" sz="1600">
                  <a:ln w="12700">
                    <a:noFill/>
                  </a:ln>
                  <a:solidFill>
                    <a:srgbClr val="3494BA">
                      <a:alpha val="100000"/>
                    </a:srgbClr>
                  </a:solidFill>
                  <a:latin typeface="Source Han Sans CN Bold" panose="020B0800000000000000" charset="-122"/>
                  <a:ea typeface="Source Han Sans CN Bold" panose="020B0800000000000000" charset="-122"/>
                  <a:cs typeface="Source Han Sans CN Bold" panose="020B0800000000000000" charset="-122"/>
                </a:rPr>
                <a:t>效率测试</a:t>
              </a: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1204" y="4379"/>
              <a:ext cx="5818" cy="10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Source Han Sans" panose="020B0400000000000000" charset="-122"/>
                  <a:ea typeface="Source Han Sans" panose="020B0400000000000000" charset="-122"/>
                  <a:cs typeface="Source Han Sans" panose="020B0400000000000000" charset="-122"/>
                </a:rPr>
                <a:t>系统在CPU上的运行效率测试结果。</a:t>
              </a: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运行效率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performance_test2"/>
          <p:cNvPicPr>
            <a:picLocks noChangeAspect="1"/>
          </p:cNvPicPr>
          <p:nvPr/>
        </p:nvPicPr>
        <p:blipFill>
          <a:blip r:embed="rId1"/>
          <a:srcRect r="24106"/>
          <a:stretch>
            <a:fillRect/>
          </a:stretch>
        </p:blipFill>
        <p:spPr>
          <a:xfrm>
            <a:off x="5015865" y="1052830"/>
            <a:ext cx="6766560" cy="50380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7926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2460" y="0"/>
            <a:ext cx="12210288" cy="683673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13061" y="1240980"/>
            <a:ext cx="10420375" cy="4194313"/>
          </a:xfrm>
          <a:prstGeom prst="roundRect">
            <a:avLst>
              <a:gd name="adj" fmla="val 8788"/>
            </a:avLst>
          </a:prstGeom>
          <a:gradFill>
            <a:gsLst>
              <a:gs pos="0">
                <a:schemeClr val="bg1">
                  <a:alpha val="70221"/>
                </a:schemeClr>
              </a:gs>
              <a:gs pos="99000">
                <a:schemeClr val="bg1">
                  <a:alpha val="74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9712164" y="1315246"/>
            <a:ext cx="870602" cy="150988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1" y="5798449"/>
            <a:ext cx="12207829" cy="108170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线条 1"/>
          <p:cNvCxnSpPr/>
          <p:nvPr/>
        </p:nvCxnSpPr>
        <p:spPr>
          <a:xfrm flipH="1">
            <a:off x="583329" y="6309459"/>
            <a:ext cx="10984865" cy="29845"/>
          </a:xfrm>
          <a:prstGeom prst="line">
            <a:avLst/>
          </a:prstGeom>
          <a:noFill/>
          <a:ln w="19050" cap="sq">
            <a:solidFill>
              <a:schemeClr val="bg1">
                <a:alpha val="20000"/>
              </a:schemeClr>
            </a:solidFill>
            <a:prstDash val="solid"/>
            <a:miter/>
          </a:ln>
        </p:spPr>
      </p:cxnSp>
      <p:sp>
        <p:nvSpPr>
          <p:cNvPr id="18" name="标题 1"/>
          <p:cNvSpPr txBox="1"/>
          <p:nvPr/>
        </p:nvSpPr>
        <p:spPr>
          <a:xfrm>
            <a:off x="2306298" y="1398229"/>
            <a:ext cx="2519702" cy="2667434"/>
          </a:xfrm>
          <a:prstGeom prst="rect">
            <a:avLst/>
          </a:prstGeom>
          <a:noFill/>
          <a:ln cap="sq">
            <a:noFill/>
          </a:ln>
          <a:effectLst>
            <a:outerShdw blurRad="457200" dist="127000" dir="5400000" sx="90000" sy="90000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000">
                <a:ln w="12700">
                  <a:noFill/>
                </a:ln>
                <a:solidFill>
                  <a:srgbClr val="276F8C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H="1">
            <a:off x="2736151" y="3865295"/>
            <a:ext cx="879994" cy="1526175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274789" y="2191913"/>
            <a:ext cx="5843708" cy="18743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结论与展望</a:t>
            </a:r>
            <a:endParaRPr kumimoji="1" lang="zh-CN" altLang="en-US" sz="6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5083721" y="954440"/>
            <a:ext cx="1053475" cy="1053475"/>
          </a:xfrm>
          <a:custGeom>
            <a:avLst/>
            <a:gdLst>
              <a:gd name="connsiteX0" fmla="*/ 919977 w 919977"/>
              <a:gd name="connsiteY0" fmla="*/ 459989 h 919977"/>
              <a:gd name="connsiteX1" fmla="*/ 459989 w 919977"/>
              <a:gd name="connsiteY1" fmla="*/ 919977 h 919977"/>
              <a:gd name="connsiteX2" fmla="*/ 0 w 919977"/>
              <a:gd name="connsiteY2" fmla="*/ 459989 h 919977"/>
              <a:gd name="connsiteX3" fmla="*/ 459989 w 919977"/>
              <a:gd name="connsiteY3" fmla="*/ 0 h 919977"/>
              <a:gd name="connsiteX4" fmla="*/ 919977 w 919977"/>
              <a:gd name="connsiteY4" fmla="*/ 459989 h 919977"/>
            </a:gdLst>
            <a:ahLst/>
            <a:cxnLst/>
            <a:rect l="l" t="t" r="r" b="b"/>
            <a:pathLst>
              <a:path w="919977" h="919977">
                <a:moveTo>
                  <a:pt x="919977" y="459989"/>
                </a:moveTo>
                <a:cubicBezTo>
                  <a:pt x="919977" y="714033"/>
                  <a:pt x="714033" y="919977"/>
                  <a:pt x="459989" y="919977"/>
                </a:cubicBezTo>
                <a:cubicBezTo>
                  <a:pt x="205944" y="919977"/>
                  <a:pt x="0" y="714033"/>
                  <a:pt x="0" y="459989"/>
                </a:cubicBezTo>
                <a:cubicBezTo>
                  <a:pt x="0" y="205944"/>
                  <a:pt x="205944" y="0"/>
                  <a:pt x="459989" y="0"/>
                </a:cubicBezTo>
                <a:cubicBezTo>
                  <a:pt x="714033" y="0"/>
                  <a:pt x="919977" y="205944"/>
                  <a:pt x="919977" y="459989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  <a:miter/>
          </a:ln>
          <a:effectLst>
            <a:outerShdw dist="38100" dir="5400000" algn="t" rotWithShape="0">
              <a:srgbClr val="000000">
                <a:alpha val="7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5083586" y="5211325"/>
            <a:ext cx="1053437" cy="1053437"/>
          </a:xfrm>
          <a:custGeom>
            <a:avLst/>
            <a:gdLst>
              <a:gd name="connsiteX0" fmla="*/ 919944 w 919944"/>
              <a:gd name="connsiteY0" fmla="*/ 459972 h 919944"/>
              <a:gd name="connsiteX1" fmla="*/ 459972 w 919944"/>
              <a:gd name="connsiteY1" fmla="*/ 919944 h 919944"/>
              <a:gd name="connsiteX2" fmla="*/ 0 w 919944"/>
              <a:gd name="connsiteY2" fmla="*/ 459972 h 919944"/>
              <a:gd name="connsiteX3" fmla="*/ 459972 w 919944"/>
              <a:gd name="connsiteY3" fmla="*/ 0 h 919944"/>
              <a:gd name="connsiteX4" fmla="*/ 919944 w 919944"/>
              <a:gd name="connsiteY4" fmla="*/ 459972 h 919944"/>
            </a:gdLst>
            <a:ahLst/>
            <a:cxnLst/>
            <a:rect l="l" t="t" r="r" b="b"/>
            <a:pathLst>
              <a:path w="919944" h="919944">
                <a:moveTo>
                  <a:pt x="919944" y="459972"/>
                </a:moveTo>
                <a:cubicBezTo>
                  <a:pt x="919944" y="714008"/>
                  <a:pt x="714008" y="919944"/>
                  <a:pt x="459972" y="919944"/>
                </a:cubicBezTo>
                <a:cubicBezTo>
                  <a:pt x="205936" y="919944"/>
                  <a:pt x="0" y="714008"/>
                  <a:pt x="0" y="459972"/>
                </a:cubicBezTo>
                <a:cubicBezTo>
                  <a:pt x="0" y="205936"/>
                  <a:pt x="205937" y="0"/>
                  <a:pt x="459972" y="0"/>
                </a:cubicBezTo>
                <a:cubicBezTo>
                  <a:pt x="714008" y="0"/>
                  <a:pt x="919944" y="205937"/>
                  <a:pt x="919944" y="459972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  <a:miter/>
          </a:ln>
          <a:effectLst>
            <a:outerShdw dist="38100" dir="5400000" algn="t" rotWithShape="0">
              <a:srgbClr val="000000">
                <a:alpha val="7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5811269" y="2442183"/>
            <a:ext cx="1053483" cy="1053482"/>
          </a:xfrm>
          <a:custGeom>
            <a:avLst/>
            <a:gdLst>
              <a:gd name="connsiteX0" fmla="*/ 919984 w 919984"/>
              <a:gd name="connsiteY0" fmla="*/ 459992 h 919983"/>
              <a:gd name="connsiteX1" fmla="*/ 459992 w 919984"/>
              <a:gd name="connsiteY1" fmla="*/ 919984 h 919983"/>
              <a:gd name="connsiteX2" fmla="*/ 0 w 919984"/>
              <a:gd name="connsiteY2" fmla="*/ 459992 h 919983"/>
              <a:gd name="connsiteX3" fmla="*/ 459992 w 919984"/>
              <a:gd name="connsiteY3" fmla="*/ 0 h 919983"/>
              <a:gd name="connsiteX4" fmla="*/ 919984 w 919984"/>
              <a:gd name="connsiteY4" fmla="*/ 459992 h 919983"/>
            </a:gdLst>
            <a:ahLst/>
            <a:cxnLst/>
            <a:rect l="l" t="t" r="r" b="b"/>
            <a:pathLst>
              <a:path w="919984" h="919983">
                <a:moveTo>
                  <a:pt x="919984" y="459992"/>
                </a:moveTo>
                <a:cubicBezTo>
                  <a:pt x="919984" y="714039"/>
                  <a:pt x="714038" y="919984"/>
                  <a:pt x="459992" y="919984"/>
                </a:cubicBezTo>
                <a:cubicBezTo>
                  <a:pt x="205945" y="919984"/>
                  <a:pt x="0" y="714039"/>
                  <a:pt x="0" y="459992"/>
                </a:cubicBezTo>
                <a:cubicBezTo>
                  <a:pt x="0" y="205946"/>
                  <a:pt x="205946" y="0"/>
                  <a:pt x="459992" y="0"/>
                </a:cubicBezTo>
                <a:cubicBezTo>
                  <a:pt x="714039" y="0"/>
                  <a:pt x="919984" y="205946"/>
                  <a:pt x="919984" y="459992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>
            <a:outerShdw dist="38100" dir="5400000" algn="t" rotWithShape="0">
              <a:srgbClr val="000000">
                <a:alpha val="7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59655" y="2705796"/>
            <a:ext cx="1854046" cy="1854044"/>
          </a:xfrm>
          <a:custGeom>
            <a:avLst/>
            <a:gdLst>
              <a:gd name="connsiteX0" fmla="*/ 2351135 w 2351134"/>
              <a:gd name="connsiteY0" fmla="*/ 1175567 h 2351134"/>
              <a:gd name="connsiteX1" fmla="*/ 1175568 w 2351134"/>
              <a:gd name="connsiteY1" fmla="*/ 2351135 h 2351134"/>
              <a:gd name="connsiteX2" fmla="*/ 0 w 2351134"/>
              <a:gd name="connsiteY2" fmla="*/ 1175567 h 2351134"/>
              <a:gd name="connsiteX3" fmla="*/ 1175568 w 2351134"/>
              <a:gd name="connsiteY3" fmla="*/ 0 h 2351134"/>
              <a:gd name="connsiteX4" fmla="*/ 2351135 w 2351134"/>
              <a:gd name="connsiteY4" fmla="*/ 1175567 h 2351134"/>
            </a:gdLst>
            <a:ahLst/>
            <a:cxnLst/>
            <a:rect l="l" t="t" r="r" b="b"/>
            <a:pathLst>
              <a:path w="2351134" h="2351134">
                <a:moveTo>
                  <a:pt x="2351135" y="1175567"/>
                </a:moveTo>
                <a:cubicBezTo>
                  <a:pt x="2351135" y="1824815"/>
                  <a:pt x="1824816" y="2351135"/>
                  <a:pt x="1175568" y="2351135"/>
                </a:cubicBezTo>
                <a:cubicBezTo>
                  <a:pt x="526320" y="2351135"/>
                  <a:pt x="0" y="1824815"/>
                  <a:pt x="0" y="1175567"/>
                </a:cubicBezTo>
                <a:cubicBezTo>
                  <a:pt x="0" y="526319"/>
                  <a:pt x="526320" y="0"/>
                  <a:pt x="1175568" y="0"/>
                </a:cubicBezTo>
                <a:cubicBezTo>
                  <a:pt x="1824816" y="0"/>
                  <a:pt x="2351135" y="526319"/>
                  <a:pt x="2351135" y="1175567"/>
                </a:cubicBezTo>
                <a:close/>
              </a:path>
            </a:pathLst>
          </a:custGeom>
          <a:solidFill>
            <a:schemeClr val="bg1"/>
          </a:solidFill>
          <a:ln w="3175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87845" y="3351162"/>
            <a:ext cx="597664" cy="563312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线条 1"/>
          <p:cNvCxnSpPr/>
          <p:nvPr/>
        </p:nvCxnSpPr>
        <p:spPr>
          <a:xfrm flipV="1">
            <a:off x="3251374" y="1079048"/>
            <a:ext cx="1482946" cy="814126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round/>
            <a:headEnd type="oval" w="lg" len="lg"/>
            <a:tailEnd type="oval" w="lg" len="lg"/>
          </a:ln>
        </p:spPr>
      </p:cxnSp>
      <p:cxnSp>
        <p:nvCxnSpPr>
          <p:cNvPr id="9" name="线条 1"/>
          <p:cNvCxnSpPr/>
          <p:nvPr/>
        </p:nvCxnSpPr>
        <p:spPr>
          <a:xfrm>
            <a:off x="3251374" y="5408936"/>
            <a:ext cx="1460500" cy="621505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round/>
            <a:headEnd type="oval" w="lg" len="lg"/>
            <a:tailEnd type="oval" w="lg" len="lg"/>
          </a:ln>
        </p:spPr>
      </p:cxnSp>
      <p:sp>
        <p:nvSpPr>
          <p:cNvPr id="10" name="标题 1"/>
          <p:cNvSpPr txBox="1"/>
          <p:nvPr>
            <p:custDataLst>
              <p:tags r:id="rId4"/>
            </p:custDataLst>
          </p:nvPr>
        </p:nvSpPr>
        <p:spPr>
          <a:xfrm>
            <a:off x="6545535" y="1442591"/>
            <a:ext cx="3600000" cy="78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在ARM设备上实现了实时推理，满足农业自动化收割的实时性需求。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5"/>
            </p:custDataLst>
          </p:nvPr>
        </p:nvSpPr>
        <p:spPr>
          <a:xfrm>
            <a:off x="7316446" y="2833968"/>
            <a:ext cx="3600000" cy="78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系统平均精度达到98%，能够准确识别蘑菇，为收割机器人提供可靠的目标信息。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6"/>
            </p:custDataLst>
          </p:nvPr>
        </p:nvSpPr>
        <p:spPr>
          <a:xfrm>
            <a:off x="7259715" y="4334903"/>
            <a:ext cx="3600000" cy="78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系统内存占用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较低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，能够在资源有限的设备上高效运行，降低了硬件成本。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7"/>
            </p:custDataLst>
          </p:nvPr>
        </p:nvSpPr>
        <p:spPr>
          <a:xfrm>
            <a:off x="6545535" y="1028700"/>
            <a:ext cx="3600000" cy="389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实时推理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8"/>
            </p:custDataLst>
          </p:nvPr>
        </p:nvSpPr>
        <p:spPr>
          <a:xfrm>
            <a:off x="7316446" y="2420078"/>
            <a:ext cx="3600000" cy="389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高精度识别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9"/>
            </p:custDataLst>
          </p:nvPr>
        </p:nvSpPr>
        <p:spPr>
          <a:xfrm>
            <a:off x="7259715" y="3921012"/>
            <a:ext cx="3600000" cy="389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轻量级部署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0"/>
            </p:custDataLst>
          </p:nvPr>
        </p:nvSpPr>
        <p:spPr>
          <a:xfrm>
            <a:off x="5131860" y="1221638"/>
            <a:ext cx="957198" cy="5190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1"/>
            </p:custDataLst>
          </p:nvPr>
        </p:nvSpPr>
        <p:spPr>
          <a:xfrm>
            <a:off x="5859411" y="2709384"/>
            <a:ext cx="957198" cy="5190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2"/>
            </p:custDataLst>
          </p:nvPr>
        </p:nvSpPr>
        <p:spPr>
          <a:xfrm>
            <a:off x="5131705" y="5478504"/>
            <a:ext cx="957198" cy="5190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3"/>
            </p:custDataLst>
          </p:nvPr>
        </p:nvSpPr>
        <p:spPr>
          <a:xfrm>
            <a:off x="6545535" y="5739909"/>
            <a:ext cx="3600000" cy="78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提供了完整的工具链支持，方便用户进行模型训练、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评估、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优化和部署。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4"/>
            </p:custDataLst>
          </p:nvPr>
        </p:nvSpPr>
        <p:spPr>
          <a:xfrm>
            <a:off x="6545535" y="5326018"/>
            <a:ext cx="3600000" cy="389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工具链支持</a:t>
            </a: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5"/>
            </p:custDataLst>
          </p:nvPr>
        </p:nvSpPr>
        <p:spPr>
          <a:xfrm>
            <a:off x="5811269" y="3902223"/>
            <a:ext cx="1053483" cy="1053482"/>
          </a:xfrm>
          <a:custGeom>
            <a:avLst/>
            <a:gdLst>
              <a:gd name="connsiteX0" fmla="*/ 919984 w 919984"/>
              <a:gd name="connsiteY0" fmla="*/ 459992 h 919983"/>
              <a:gd name="connsiteX1" fmla="*/ 459992 w 919984"/>
              <a:gd name="connsiteY1" fmla="*/ 919984 h 919983"/>
              <a:gd name="connsiteX2" fmla="*/ 0 w 919984"/>
              <a:gd name="connsiteY2" fmla="*/ 459992 h 919983"/>
              <a:gd name="connsiteX3" fmla="*/ 459992 w 919984"/>
              <a:gd name="connsiteY3" fmla="*/ 0 h 919983"/>
              <a:gd name="connsiteX4" fmla="*/ 919984 w 919984"/>
              <a:gd name="connsiteY4" fmla="*/ 459992 h 919983"/>
            </a:gdLst>
            <a:ahLst/>
            <a:cxnLst/>
            <a:rect l="l" t="t" r="r" b="b"/>
            <a:pathLst>
              <a:path w="919984" h="919983">
                <a:moveTo>
                  <a:pt x="919984" y="459992"/>
                </a:moveTo>
                <a:cubicBezTo>
                  <a:pt x="919984" y="714039"/>
                  <a:pt x="714038" y="919984"/>
                  <a:pt x="459992" y="919984"/>
                </a:cubicBezTo>
                <a:cubicBezTo>
                  <a:pt x="205945" y="919984"/>
                  <a:pt x="0" y="714039"/>
                  <a:pt x="0" y="459992"/>
                </a:cubicBezTo>
                <a:cubicBezTo>
                  <a:pt x="0" y="205946"/>
                  <a:pt x="205946" y="0"/>
                  <a:pt x="459992" y="0"/>
                </a:cubicBezTo>
                <a:cubicBezTo>
                  <a:pt x="714039" y="0"/>
                  <a:pt x="919984" y="205946"/>
                  <a:pt x="919984" y="459992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>
            <a:outerShdw dist="38100" dir="5400000" algn="t" rotWithShape="0">
              <a:srgbClr val="000000">
                <a:alpha val="7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6"/>
            </p:custDataLst>
          </p:nvPr>
        </p:nvSpPr>
        <p:spPr>
          <a:xfrm>
            <a:off x="5859411" y="4169424"/>
            <a:ext cx="957198" cy="5190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03</a:t>
            </a:r>
            <a:endParaRPr kumimoji="1" lang="zh-CN" altLang="en-US"/>
          </a:p>
        </p:txBody>
      </p:sp>
      <p:cxnSp>
        <p:nvCxnSpPr>
          <p:cNvPr id="23" name="线条 1"/>
          <p:cNvCxnSpPr/>
          <p:nvPr/>
        </p:nvCxnSpPr>
        <p:spPr>
          <a:xfrm>
            <a:off x="3477434" y="4346274"/>
            <a:ext cx="1882140" cy="167539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round/>
            <a:headEnd type="oval" w="lg" len="lg"/>
            <a:tailEnd type="oval" w="lg" len="lg"/>
          </a:ln>
        </p:spPr>
      </p:cxnSp>
      <p:cxnSp>
        <p:nvCxnSpPr>
          <p:cNvPr id="24" name="线条 1"/>
          <p:cNvCxnSpPr/>
          <p:nvPr/>
        </p:nvCxnSpPr>
        <p:spPr>
          <a:xfrm flipV="1">
            <a:off x="3477434" y="2966097"/>
            <a:ext cx="1882140" cy="167539"/>
          </a:xfrm>
          <a:prstGeom prst="line">
            <a:avLst/>
          </a:prstGeom>
          <a:noFill/>
          <a:ln w="19050" cap="rnd">
            <a:solidFill>
              <a:schemeClr val="bg1">
                <a:lumMod val="75000"/>
              </a:schemeClr>
            </a:solidFill>
            <a:round/>
            <a:headEnd type="oval" w="lg" len="lg"/>
            <a:tailEnd type="oval" w="lg" len="lg"/>
          </a:ln>
        </p:spPr>
      </p:cxnSp>
      <p:sp>
        <p:nvSpPr>
          <p:cNvPr id="25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项目成果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5322764"/>
            <a:ext cx="12192000" cy="1535236"/>
          </a:xfrm>
          <a:custGeom>
            <a:avLst/>
            <a:gdLst>
              <a:gd name="connsiteX0" fmla="*/ 1485900 w 12192000"/>
              <a:gd name="connsiteY0" fmla="*/ 0 h 1173480"/>
              <a:gd name="connsiteX1" fmla="*/ 10706100 w 12192000"/>
              <a:gd name="connsiteY1" fmla="*/ 0 h 1173480"/>
              <a:gd name="connsiteX2" fmla="*/ 12126565 w 12192000"/>
              <a:gd name="connsiteY2" fmla="*/ 845426 h 1173480"/>
              <a:gd name="connsiteX3" fmla="*/ 12192000 w 12192000"/>
              <a:gd name="connsiteY3" fmla="*/ 981260 h 1173480"/>
              <a:gd name="connsiteX4" fmla="*/ 12192000 w 12192000"/>
              <a:gd name="connsiteY4" fmla="*/ 1173480 h 1173480"/>
              <a:gd name="connsiteX5" fmla="*/ 0 w 12192000"/>
              <a:gd name="connsiteY5" fmla="*/ 1173480 h 1173480"/>
              <a:gd name="connsiteX6" fmla="*/ 0 w 12192000"/>
              <a:gd name="connsiteY6" fmla="*/ 981260 h 1173480"/>
              <a:gd name="connsiteX7" fmla="*/ 65435 w 12192000"/>
              <a:gd name="connsiteY7" fmla="*/ 845426 h 1173480"/>
              <a:gd name="connsiteX8" fmla="*/ 1485900 w 12192000"/>
              <a:gd name="connsiteY8" fmla="*/ 0 h 1173480"/>
            </a:gdLst>
            <a:ahLst/>
            <a:cxnLst/>
            <a:rect l="l" t="t" r="r" b="b"/>
            <a:pathLst>
              <a:path w="12192000" h="1173480">
                <a:moveTo>
                  <a:pt x="1485900" y="0"/>
                </a:moveTo>
                <a:lnTo>
                  <a:pt x="10706100" y="0"/>
                </a:lnTo>
                <a:cubicBezTo>
                  <a:pt x="11319476" y="0"/>
                  <a:pt x="11853008" y="341852"/>
                  <a:pt x="12126565" y="845426"/>
                </a:cubicBezTo>
                <a:lnTo>
                  <a:pt x="12192000" y="981260"/>
                </a:lnTo>
                <a:lnTo>
                  <a:pt x="12192000" y="1173480"/>
                </a:lnTo>
                <a:lnTo>
                  <a:pt x="0" y="1173480"/>
                </a:lnTo>
                <a:lnTo>
                  <a:pt x="0" y="981260"/>
                </a:lnTo>
                <a:lnTo>
                  <a:pt x="65435" y="845426"/>
                </a:lnTo>
                <a:cubicBezTo>
                  <a:pt x="338992" y="341852"/>
                  <a:pt x="872524" y="0"/>
                  <a:pt x="1485900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16200000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7811" y="1661160"/>
            <a:ext cx="3346933" cy="457454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11891" y="1908308"/>
            <a:ext cx="1398772" cy="1398772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81028" y="2358279"/>
            <a:ext cx="460498" cy="49883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860" cap="flat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64977" y="408579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采用量化压缩技术进一步减小模型体积，同时探索NPU加速以提高推理速度。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64977" y="3307081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模型优化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07256" y="1661160"/>
            <a:ext cx="3346933" cy="457454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81336" y="1908308"/>
            <a:ext cx="1398772" cy="1398772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9522992" y="2358279"/>
            <a:ext cx="515460" cy="49883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860" cap="flat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34422" y="408579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实现多线程处理和流水线优化，提高系统的整体运行效率。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34422" y="3307081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系统优化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22534" y="1210310"/>
            <a:ext cx="3346933" cy="502539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396614" y="1508258"/>
            <a:ext cx="1398772" cy="139877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31376" y="1958229"/>
            <a:ext cx="529250" cy="49883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663986" y="368574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收集更多不同场景下的数据，增强模型对光照变化的鲁棒性，提高系统的适应能力。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663986" y="2907031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数据增强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改进方向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94960" y="2234086"/>
            <a:ext cx="9989380" cy="3500792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71095" y="2954874"/>
            <a:ext cx="9512299" cy="4401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项目地址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71095" y="3418510"/>
            <a:ext cx="9518140" cy="19838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项目地址：https://github.com/WaterWhisperer/Agricultural- Mushroom- Harvesting- Recognition.git</a:t>
            </a:r>
            <a:endParaRPr kumimoji="1" lang="zh-CN" altLang="en-US" sz="1600"/>
          </a:p>
        </p:txBody>
      </p:sp>
      <p:sp>
        <p:nvSpPr>
          <p:cNvPr id="6" name="标题 1"/>
          <p:cNvSpPr txBox="1"/>
          <p:nvPr/>
        </p:nvSpPr>
        <p:spPr>
          <a:xfrm>
            <a:off x="5588659" y="1746526"/>
            <a:ext cx="1001982" cy="1001982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5869263" y="2034240"/>
            <a:ext cx="440775" cy="42655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</a:t>
            </a:r>
            <a:r>
              <a:rPr kumimoji="1" lang="zh-CN" altLang="en-US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地址</a:t>
            </a:r>
            <a:endParaRPr kumimoji="1" lang="zh-CN" altLang="en-US" sz="2800">
              <a:ln w="889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918900" y="3040075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400"/>
              <a:t>关键技术</a:t>
            </a:r>
            <a:endParaRPr kumimoji="1" lang="zh-CN" altLang="en-US" sz="2400"/>
          </a:p>
        </p:txBody>
      </p:sp>
      <p:sp>
        <p:nvSpPr>
          <p:cNvPr id="4" name="标题 1"/>
          <p:cNvSpPr txBox="1"/>
          <p:nvPr/>
        </p:nvSpPr>
        <p:spPr>
          <a:xfrm>
            <a:off x="7486596" y="3044890"/>
            <a:ext cx="3937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2.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994567" y="3044890"/>
            <a:ext cx="3937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1.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415643" y="3040075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项目简介</a:t>
            </a:r>
            <a:endParaRPr kumimoji="1" lang="zh-CN" altLang="en-US" sz="2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918900" y="4273878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结论与展望</a:t>
            </a:r>
            <a:endParaRPr kumimoji="1" lang="zh-CN" altLang="en-US" sz="2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3415643" y="4273878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400"/>
              <a:t>实验结果</a:t>
            </a:r>
            <a:endParaRPr kumimoji="1" lang="zh-CN" altLang="en-US" sz="2400"/>
          </a:p>
        </p:txBody>
      </p:sp>
      <p:sp>
        <p:nvSpPr>
          <p:cNvPr id="9" name="标题 1"/>
          <p:cNvSpPr txBox="1"/>
          <p:nvPr/>
        </p:nvSpPr>
        <p:spPr>
          <a:xfrm>
            <a:off x="2994567" y="4265344"/>
            <a:ext cx="3937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3.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486596" y="4265344"/>
            <a:ext cx="3937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4.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669725" y="440543"/>
            <a:ext cx="2520000" cy="2520000"/>
          </a:xfrm>
          <a:prstGeom prst="teardrop">
            <a:avLst/>
          </a:prstGeom>
          <a:solidFill>
            <a:schemeClr val="accent1"/>
          </a:solidFill>
          <a:ln w="46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58683" y="1312602"/>
            <a:ext cx="2142084" cy="553998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Catalogue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473707" y="1456924"/>
            <a:ext cx="783613" cy="33855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目录</a:t>
            </a:r>
            <a:endParaRPr kumimoji="1" lang="zh-CN" altLang="en-US"/>
          </a:p>
        </p:txBody>
      </p:sp>
      <p:cxnSp>
        <p:nvCxnSpPr>
          <p:cNvPr id="16" name="线条 1"/>
          <p:cNvCxnSpPr/>
          <p:nvPr/>
        </p:nvCxnSpPr>
        <p:spPr>
          <a:xfrm flipH="1">
            <a:off x="845207" y="1937909"/>
            <a:ext cx="2727886" cy="0"/>
          </a:xfrm>
          <a:prstGeom prst="line">
            <a:avLst/>
          </a:prstGeom>
          <a:noFill/>
          <a:ln w="12700" cap="sq">
            <a:solidFill>
              <a:schemeClr val="bg1"/>
            </a:solidFill>
            <a:miter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7926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2460" y="0"/>
            <a:ext cx="12210288" cy="683673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3810357" y="4443362"/>
            <a:ext cx="2132488" cy="55723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061242" y="4443362"/>
            <a:ext cx="2312488" cy="55723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4042683" y="4585479"/>
            <a:ext cx="990874" cy="2730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主讲人：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6258219" y="4566938"/>
            <a:ext cx="1200417" cy="3100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4889580" y="4537314"/>
            <a:ext cx="1170432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lh62</a:t>
            </a:r>
            <a:endParaRPr kumimoji="1" lang="en-US" altLang="zh-CN" sz="18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7097365" y="4537314"/>
            <a:ext cx="1284279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2025.6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10304473" y="171874"/>
            <a:ext cx="979654" cy="1699015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1">
            <a:off x="896222" y="4122460"/>
            <a:ext cx="979654" cy="1699015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333545" y="1032201"/>
            <a:ext cx="5524910" cy="11558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9600">
                <a:ln w="3175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D4EAF3">
                        <a:alpha val="0"/>
                      </a:srgbClr>
                    </a:gs>
                    <a:gs pos="100000">
                      <a:srgbClr val="AAD6E7">
                        <a:alpha val="100000"/>
                      </a:srgbClr>
                    </a:gs>
                  </a:gsLst>
                  <a:lin ang="150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118995" y="2390775"/>
            <a:ext cx="8528050" cy="13150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3175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Thanks</a:t>
            </a:r>
            <a:r>
              <a:rPr kumimoji="1" lang="zh-CN" altLang="en-US" sz="5400">
                <a:ln w="3175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！</a:t>
            </a:r>
            <a:endParaRPr kumimoji="1" lang="zh-CN" altLang="en-US" sz="5400">
              <a:ln w="3175">
                <a:noFill/>
              </a:ln>
              <a:solidFill>
                <a:srgbClr val="262626">
                  <a:alpha val="100000"/>
                </a:srgbClr>
              </a:solidFill>
              <a:latin typeface="Source Han Serif SC Regular" panose="02020500000000000000" charset="-122"/>
              <a:ea typeface="Source Han Serif SC Regular" panose="02020500000000000000" charset="-122"/>
              <a:cs typeface="Source Han Serif SC Regular" panose="020205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-1" y="5798449"/>
            <a:ext cx="12207829" cy="108170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线条 1"/>
          <p:cNvCxnSpPr/>
          <p:nvPr/>
        </p:nvCxnSpPr>
        <p:spPr>
          <a:xfrm flipH="1" flipV="1">
            <a:off x="583329" y="6339304"/>
            <a:ext cx="11056620" cy="41910"/>
          </a:xfrm>
          <a:prstGeom prst="line">
            <a:avLst/>
          </a:prstGeom>
          <a:noFill/>
          <a:ln w="19050" cap="sq">
            <a:solidFill>
              <a:schemeClr val="bg1">
                <a:alpha val="20000"/>
              </a:schemeClr>
            </a:solidFill>
            <a:prstDash val="solid"/>
            <a:miter/>
          </a:ln>
        </p:spPr>
      </p:cxnSp>
      <p:sp>
        <p:nvSpPr>
          <p:cNvPr id="26" name="标题 1"/>
          <p:cNvSpPr txBox="1"/>
          <p:nvPr/>
        </p:nvSpPr>
        <p:spPr>
          <a:xfrm>
            <a:off x="3979725" y="3753369"/>
            <a:ext cx="4194984" cy="5403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sym typeface="+mn-ea"/>
              </a:rPr>
              <a:t>Agricultural Mushroom Harvesting Recognition System</a:t>
            </a:r>
            <a:endParaRPr kumimoji="1" lang="zh-CN" altLang="en-US" sz="2000"/>
          </a:p>
        </p:txBody>
      </p:sp>
      <p:cxnSp>
        <p:nvCxnSpPr>
          <p:cNvPr id="27" name="线条 1"/>
          <p:cNvCxnSpPr/>
          <p:nvPr>
            <p:custDataLst>
              <p:tags r:id="rId8"/>
            </p:custDataLst>
          </p:nvPr>
        </p:nvCxnSpPr>
        <p:spPr>
          <a:xfrm flipH="1">
            <a:off x="8104182" y="4052142"/>
            <a:ext cx="1886560" cy="0"/>
          </a:xfrm>
          <a:prstGeom prst="line">
            <a:avLst/>
          </a:prstGeom>
          <a:noFill/>
          <a:ln w="22225" cap="sq">
            <a:solidFill>
              <a:schemeClr val="accent1"/>
            </a:solidFill>
            <a:prstDash val="solid"/>
            <a:miter/>
          </a:ln>
        </p:spPr>
      </p:cxnSp>
      <p:cxnSp>
        <p:nvCxnSpPr>
          <p:cNvPr id="28" name="线条 1"/>
          <p:cNvCxnSpPr/>
          <p:nvPr>
            <p:custDataLst>
              <p:tags r:id="rId9"/>
            </p:custDataLst>
          </p:nvPr>
        </p:nvCxnSpPr>
        <p:spPr>
          <a:xfrm flipH="1">
            <a:off x="2201259" y="4038892"/>
            <a:ext cx="1886560" cy="0"/>
          </a:xfrm>
          <a:prstGeom prst="line">
            <a:avLst/>
          </a:prstGeom>
          <a:noFill/>
          <a:ln w="22225" cap="sq">
            <a:solidFill>
              <a:schemeClr val="accent1"/>
            </a:solidFill>
            <a:prstDash val="solid"/>
            <a:miter/>
          </a:ln>
        </p:spPr>
      </p:cxnSp>
      <p:sp>
        <p:nvSpPr>
          <p:cNvPr id="29" name="标题 1"/>
          <p:cNvSpPr txBox="1"/>
          <p:nvPr>
            <p:custDataLst>
              <p:tags r:id="rId10"/>
            </p:custDataLst>
          </p:nvPr>
        </p:nvSpPr>
        <p:spPr>
          <a:xfrm>
            <a:off x="7957364" y="3979503"/>
            <a:ext cx="145278" cy="145278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>
            <p:custDataLst>
              <p:tags r:id="rId11"/>
            </p:custDataLst>
          </p:nvPr>
        </p:nvSpPr>
        <p:spPr>
          <a:xfrm>
            <a:off x="4047480" y="3977998"/>
            <a:ext cx="145278" cy="145278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7926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2460" y="0"/>
            <a:ext cx="12210288" cy="683673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13061" y="1240980"/>
            <a:ext cx="10420375" cy="4194313"/>
          </a:xfrm>
          <a:prstGeom prst="roundRect">
            <a:avLst>
              <a:gd name="adj" fmla="val 8788"/>
            </a:avLst>
          </a:prstGeom>
          <a:gradFill>
            <a:gsLst>
              <a:gs pos="0">
                <a:schemeClr val="bg1">
                  <a:alpha val="70221"/>
                </a:schemeClr>
              </a:gs>
              <a:gs pos="99000">
                <a:schemeClr val="bg1">
                  <a:alpha val="74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9712164" y="1315246"/>
            <a:ext cx="870602" cy="150988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1" y="5798449"/>
            <a:ext cx="12207829" cy="108170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线条 1"/>
          <p:cNvCxnSpPr/>
          <p:nvPr/>
        </p:nvCxnSpPr>
        <p:spPr>
          <a:xfrm flipH="1">
            <a:off x="583026" y="6339304"/>
            <a:ext cx="9241458" cy="0"/>
          </a:xfrm>
          <a:prstGeom prst="line">
            <a:avLst/>
          </a:prstGeom>
          <a:noFill/>
          <a:ln w="19050" cap="sq">
            <a:solidFill>
              <a:schemeClr val="bg1">
                <a:alpha val="20000"/>
              </a:schemeClr>
            </a:solidFill>
            <a:prstDash val="solid"/>
            <a:miter/>
          </a:ln>
        </p:spPr>
      </p:cxnSp>
      <p:sp>
        <p:nvSpPr>
          <p:cNvPr id="18" name="标题 1"/>
          <p:cNvSpPr txBox="1"/>
          <p:nvPr/>
        </p:nvSpPr>
        <p:spPr>
          <a:xfrm>
            <a:off x="2306298" y="1398229"/>
            <a:ext cx="2519702" cy="2667434"/>
          </a:xfrm>
          <a:prstGeom prst="rect">
            <a:avLst/>
          </a:prstGeom>
          <a:noFill/>
          <a:ln cap="sq">
            <a:noFill/>
          </a:ln>
          <a:effectLst>
            <a:outerShdw blurRad="457200" dist="127000" dir="5400000" sx="90000" sy="90000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000">
                <a:ln w="12700">
                  <a:noFill/>
                </a:ln>
                <a:solidFill>
                  <a:srgbClr val="276F8C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H="1">
            <a:off x="2736151" y="3865295"/>
            <a:ext cx="879994" cy="1526175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274789" y="2191913"/>
            <a:ext cx="5843708" cy="18743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6000"/>
              <a:t>项目简介</a:t>
            </a:r>
            <a:endParaRPr kumimoji="1" lang="zh-CN" altLang="en-US" sz="6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239073" y="1989321"/>
            <a:ext cx="4636854" cy="3525654"/>
          </a:xfrm>
          <a:prstGeom prst="roundRect">
            <a:avLst>
              <a:gd name="adj" fmla="val 3367"/>
            </a:avLst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500178" y="3119144"/>
            <a:ext cx="4114644" cy="2087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indent="0" algn="just" fontAlgn="auto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农业自动化收割是现代农业的发展趋势，能够提高生产效率，降低人力成本。在蘑菇种植领域，传统的收割方式依赖人工，效率低下且容易造成损伤。因此，开发一款基于YOLO的蘑菇收割识别系统具有重要的现实意义。</a:t>
            </a: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500178" y="2041477"/>
            <a:ext cx="4114644" cy="7661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农业自动化需求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 rot="5400000">
            <a:off x="3534641" y="2381011"/>
            <a:ext cx="45719" cy="10576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6281604" y="1984761"/>
            <a:ext cx="4636854" cy="3525654"/>
          </a:xfrm>
          <a:prstGeom prst="roundRect">
            <a:avLst>
              <a:gd name="adj" fmla="val 336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6542709" y="3114584"/>
            <a:ext cx="4114644" cy="20876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indent="0" algn="just" fontAlgn="auto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专为机器人使用的设备（香橙派等）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优化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，需要轻量级模型满足边缘计算需求，以确保系统在资源有限的设备上能够高效运行。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542709" y="2063813"/>
            <a:ext cx="4114644" cy="7214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设备优化需求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 rot="5400000">
            <a:off x="8577172" y="2381011"/>
            <a:ext cx="45719" cy="105761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237353" y="1421719"/>
            <a:ext cx="5288443" cy="2085900"/>
          </a:xfrm>
          <a:prstGeom prst="roundRect">
            <a:avLst>
              <a:gd name="adj" fmla="val 3513"/>
            </a:avLst>
          </a:prstGeom>
          <a:solidFill>
            <a:schemeClr val="accent2">
              <a:lumMod val="20000"/>
              <a:lumOff val="80000"/>
            </a:schemeClr>
          </a:solidFill>
          <a:ln w="19050" cap="sq">
            <a:solidFill>
              <a:schemeClr val="accent2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8531170" y="1020314"/>
            <a:ext cx="700809" cy="700809"/>
          </a:xfrm>
          <a:prstGeom prst="flowChartConnector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351408" y="1968922"/>
            <a:ext cx="5060332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高精度边界框定位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8695638" y="1195469"/>
            <a:ext cx="371873" cy="350499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blurRad="50800" dist="38100" dir="2700000" algn="tl" rotWithShape="0">
              <a:schemeClr val="accent2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6351408" y="2290566"/>
            <a:ext cx="5060332" cy="10265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53848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通过高精度的边界框定位，系统可以精确地确定蘑菇的轮廓，为机器人提供精准的收割路径，避免误伤其他部分。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678969" y="1431850"/>
            <a:ext cx="5288443" cy="2085900"/>
          </a:xfrm>
          <a:prstGeom prst="roundRect">
            <a:avLst>
              <a:gd name="adj" fmla="val 3513"/>
            </a:avLst>
          </a:prstGeom>
          <a:solidFill>
            <a:schemeClr val="accent1">
              <a:lumMod val="20000"/>
              <a:lumOff val="80000"/>
            </a:schemeClr>
          </a:solidFill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2972786" y="1010183"/>
            <a:ext cx="700809" cy="700809"/>
          </a:xfrm>
          <a:prstGeom prst="flowChartConnec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793024" y="1958791"/>
            <a:ext cx="5060332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实时目标检测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3161408" y="1185338"/>
            <a:ext cx="323565" cy="350499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blurRad="50800" dist="38100" dir="2700000" algn="t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793024" y="2336142"/>
            <a:ext cx="5060332" cy="10265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53848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系统能够实时检测蘑菇的位置和数量，为收割机器人提供准确的目标信息，确保收割的及时性和准确性。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678969" y="4135137"/>
            <a:ext cx="5288443" cy="2085900"/>
          </a:xfrm>
          <a:prstGeom prst="roundRect">
            <a:avLst>
              <a:gd name="adj" fmla="val 3513"/>
            </a:avLst>
          </a:prstGeom>
          <a:solidFill>
            <a:schemeClr val="accent1">
              <a:lumMod val="20000"/>
              <a:lumOff val="80000"/>
            </a:schemeClr>
          </a:solidFill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2972786" y="3713470"/>
            <a:ext cx="700809" cy="700809"/>
          </a:xfrm>
          <a:prstGeom prst="flowChartConnec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793024" y="4662078"/>
            <a:ext cx="5060332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多模型性能对比分析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3161408" y="3888625"/>
            <a:ext cx="323565" cy="350499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blurRad="50800" dist="38100" dir="2700000" algn="t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793024" y="5039429"/>
            <a:ext cx="5060332" cy="10265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53848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对比不同版本的YOLO模型（如YOLOv8/11），分析其在蘑菇识别任务中的性能差异，为选择最优模型提供依据。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6237353" y="4125006"/>
            <a:ext cx="5288443" cy="2085900"/>
          </a:xfrm>
          <a:prstGeom prst="roundRect">
            <a:avLst>
              <a:gd name="adj" fmla="val 3513"/>
            </a:avLst>
          </a:prstGeom>
          <a:solidFill>
            <a:schemeClr val="accent2">
              <a:lumMod val="20000"/>
              <a:lumOff val="80000"/>
            </a:schemeClr>
          </a:solidFill>
          <a:ln w="19050" cap="sq">
            <a:solidFill>
              <a:schemeClr val="accent2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8531170" y="3723601"/>
            <a:ext cx="700809" cy="700809"/>
          </a:xfrm>
          <a:prstGeom prst="flowChartConnector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6351408" y="4672209"/>
            <a:ext cx="5060332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平台优化部署</a:t>
            </a: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8695638" y="3898756"/>
            <a:ext cx="371873" cy="350499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blurRad="50800" dist="38100" dir="2700000" algn="tl" rotWithShape="0">
              <a:schemeClr val="accent2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6351408" y="4993853"/>
            <a:ext cx="5060332" cy="102655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indent="0" algn="ctr" fontAlgn="auto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53848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针对</a:t>
            </a:r>
            <a:r>
              <a:rPr kumimoji="1" lang="zh-CN" altLang="en-US" sz="1400">
                <a:ln w="12700">
                  <a:noFill/>
                </a:ln>
                <a:solidFill>
                  <a:srgbClr val="253848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机器人</a:t>
            </a:r>
            <a:r>
              <a:rPr kumimoji="1" lang="en-US" altLang="zh-CN" sz="1400">
                <a:ln w="12700">
                  <a:noFill/>
                </a:ln>
                <a:solidFill>
                  <a:srgbClr val="253848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平台进行优化部署，确保系统能够在香橙派等设备上高效运行，满足农业自动化收割的实际需求。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核心功能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8914524" y="1309280"/>
            <a:ext cx="2591939" cy="3539445"/>
          </a:xfrm>
          <a:custGeom>
            <a:avLst/>
            <a:gdLst>
              <a:gd name="connsiteX0" fmla="*/ 0 w 2909881"/>
              <a:gd name="connsiteY0" fmla="*/ 0 h 2951158"/>
              <a:gd name="connsiteX1" fmla="*/ 580533 w 2909881"/>
              <a:gd name="connsiteY1" fmla="*/ 0 h 2951158"/>
              <a:gd name="connsiteX2" fmla="*/ 704275 w 2909881"/>
              <a:gd name="connsiteY2" fmla="*/ 98729 h 2951158"/>
              <a:gd name="connsiteX3" fmla="*/ 2205605 w 2909881"/>
              <a:gd name="connsiteY3" fmla="*/ 98729 h 2951158"/>
              <a:gd name="connsiteX4" fmla="*/ 2329347 w 2909881"/>
              <a:gd name="connsiteY4" fmla="*/ 0 h 2951158"/>
              <a:gd name="connsiteX5" fmla="*/ 2909881 w 2909881"/>
              <a:gd name="connsiteY5" fmla="*/ 0 h 2951158"/>
              <a:gd name="connsiteX6" fmla="*/ 2909881 w 2909881"/>
              <a:gd name="connsiteY6" fmla="*/ 2951158 h 2951158"/>
              <a:gd name="connsiteX7" fmla="*/ 0 w 2909881"/>
              <a:gd name="connsiteY7" fmla="*/ 2951158 h 2951158"/>
            </a:gdLst>
            <a:ahLst/>
            <a:cxnLst/>
            <a:rect l="l" t="t" r="r" b="b"/>
            <a:pathLst>
              <a:path w="2909881" h="2951158">
                <a:moveTo>
                  <a:pt x="0" y="0"/>
                </a:moveTo>
                <a:lnTo>
                  <a:pt x="580533" y="0"/>
                </a:lnTo>
                <a:lnTo>
                  <a:pt x="704275" y="98729"/>
                </a:lnTo>
                <a:lnTo>
                  <a:pt x="2205605" y="98729"/>
                </a:lnTo>
                <a:lnTo>
                  <a:pt x="2329347" y="0"/>
                </a:lnTo>
                <a:lnTo>
                  <a:pt x="2909881" y="0"/>
                </a:lnTo>
                <a:lnTo>
                  <a:pt x="2909881" y="2951158"/>
                </a:lnTo>
                <a:lnTo>
                  <a:pt x="0" y="2951158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algn="ctr" rotWithShape="0">
              <a:schemeClr val="accent1">
                <a:alpha val="7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170142" y="1922891"/>
            <a:ext cx="2591939" cy="3539445"/>
          </a:xfrm>
          <a:custGeom>
            <a:avLst/>
            <a:gdLst>
              <a:gd name="connsiteX0" fmla="*/ 0 w 2909881"/>
              <a:gd name="connsiteY0" fmla="*/ 0 h 2951158"/>
              <a:gd name="connsiteX1" fmla="*/ 580533 w 2909881"/>
              <a:gd name="connsiteY1" fmla="*/ 0 h 2951158"/>
              <a:gd name="connsiteX2" fmla="*/ 704275 w 2909881"/>
              <a:gd name="connsiteY2" fmla="*/ 98729 h 2951158"/>
              <a:gd name="connsiteX3" fmla="*/ 2205605 w 2909881"/>
              <a:gd name="connsiteY3" fmla="*/ 98729 h 2951158"/>
              <a:gd name="connsiteX4" fmla="*/ 2329347 w 2909881"/>
              <a:gd name="connsiteY4" fmla="*/ 0 h 2951158"/>
              <a:gd name="connsiteX5" fmla="*/ 2909881 w 2909881"/>
              <a:gd name="connsiteY5" fmla="*/ 0 h 2951158"/>
              <a:gd name="connsiteX6" fmla="*/ 2909881 w 2909881"/>
              <a:gd name="connsiteY6" fmla="*/ 2951158 h 2951158"/>
              <a:gd name="connsiteX7" fmla="*/ 0 w 2909881"/>
              <a:gd name="connsiteY7" fmla="*/ 2951158 h 2951158"/>
            </a:gdLst>
            <a:ahLst/>
            <a:cxnLst/>
            <a:rect l="l" t="t" r="r" b="b"/>
            <a:pathLst>
              <a:path w="2909881" h="2951158">
                <a:moveTo>
                  <a:pt x="0" y="0"/>
                </a:moveTo>
                <a:lnTo>
                  <a:pt x="580533" y="0"/>
                </a:lnTo>
                <a:lnTo>
                  <a:pt x="704275" y="98729"/>
                </a:lnTo>
                <a:lnTo>
                  <a:pt x="2205605" y="98729"/>
                </a:lnTo>
                <a:lnTo>
                  <a:pt x="2329347" y="0"/>
                </a:lnTo>
                <a:lnTo>
                  <a:pt x="2909881" y="0"/>
                </a:lnTo>
                <a:lnTo>
                  <a:pt x="2909881" y="2951158"/>
                </a:lnTo>
                <a:lnTo>
                  <a:pt x="0" y="2951158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algn="ctr" rotWithShape="0">
              <a:schemeClr val="accent1">
                <a:alpha val="7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3425763" y="1309280"/>
            <a:ext cx="2591939" cy="3539445"/>
          </a:xfrm>
          <a:custGeom>
            <a:avLst/>
            <a:gdLst>
              <a:gd name="connsiteX0" fmla="*/ 0 w 2909881"/>
              <a:gd name="connsiteY0" fmla="*/ 0 h 2951158"/>
              <a:gd name="connsiteX1" fmla="*/ 580533 w 2909881"/>
              <a:gd name="connsiteY1" fmla="*/ 0 h 2951158"/>
              <a:gd name="connsiteX2" fmla="*/ 704275 w 2909881"/>
              <a:gd name="connsiteY2" fmla="*/ 98729 h 2951158"/>
              <a:gd name="connsiteX3" fmla="*/ 2205605 w 2909881"/>
              <a:gd name="connsiteY3" fmla="*/ 98729 h 2951158"/>
              <a:gd name="connsiteX4" fmla="*/ 2329347 w 2909881"/>
              <a:gd name="connsiteY4" fmla="*/ 0 h 2951158"/>
              <a:gd name="connsiteX5" fmla="*/ 2909881 w 2909881"/>
              <a:gd name="connsiteY5" fmla="*/ 0 h 2951158"/>
              <a:gd name="connsiteX6" fmla="*/ 2909881 w 2909881"/>
              <a:gd name="connsiteY6" fmla="*/ 2951158 h 2951158"/>
              <a:gd name="connsiteX7" fmla="*/ 0 w 2909881"/>
              <a:gd name="connsiteY7" fmla="*/ 2951158 h 2951158"/>
            </a:gdLst>
            <a:ahLst/>
            <a:cxnLst/>
            <a:rect l="l" t="t" r="r" b="b"/>
            <a:pathLst>
              <a:path w="2909881" h="2951158">
                <a:moveTo>
                  <a:pt x="0" y="0"/>
                </a:moveTo>
                <a:lnTo>
                  <a:pt x="580533" y="0"/>
                </a:lnTo>
                <a:lnTo>
                  <a:pt x="704275" y="98729"/>
                </a:lnTo>
                <a:lnTo>
                  <a:pt x="2205605" y="98729"/>
                </a:lnTo>
                <a:lnTo>
                  <a:pt x="2329347" y="0"/>
                </a:lnTo>
                <a:lnTo>
                  <a:pt x="2909881" y="0"/>
                </a:lnTo>
                <a:lnTo>
                  <a:pt x="2909881" y="2951158"/>
                </a:lnTo>
                <a:lnTo>
                  <a:pt x="0" y="2951158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algn="ctr" rotWithShape="0">
              <a:schemeClr val="accent1">
                <a:alpha val="7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6274220" y="2104510"/>
            <a:ext cx="2383783" cy="62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目标检测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3529840" y="1490899"/>
            <a:ext cx="2383783" cy="62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模型架构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 flipH="1">
            <a:off x="5737780" y="4596495"/>
            <a:ext cx="279925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 rot="10800000" flipH="1">
            <a:off x="3429917" y="1309282"/>
            <a:ext cx="294301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 flipH="1">
            <a:off x="11226541" y="4596495"/>
            <a:ext cx="279925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 rot="10800000" flipH="1">
            <a:off x="8918678" y="1309282"/>
            <a:ext cx="294301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681381" y="1922891"/>
            <a:ext cx="2591939" cy="3539445"/>
          </a:xfrm>
          <a:custGeom>
            <a:avLst/>
            <a:gdLst>
              <a:gd name="connsiteX0" fmla="*/ 0 w 2909881"/>
              <a:gd name="connsiteY0" fmla="*/ 0 h 2951158"/>
              <a:gd name="connsiteX1" fmla="*/ 580533 w 2909881"/>
              <a:gd name="connsiteY1" fmla="*/ 0 h 2951158"/>
              <a:gd name="connsiteX2" fmla="*/ 704275 w 2909881"/>
              <a:gd name="connsiteY2" fmla="*/ 98729 h 2951158"/>
              <a:gd name="connsiteX3" fmla="*/ 2205605 w 2909881"/>
              <a:gd name="connsiteY3" fmla="*/ 98729 h 2951158"/>
              <a:gd name="connsiteX4" fmla="*/ 2329347 w 2909881"/>
              <a:gd name="connsiteY4" fmla="*/ 0 h 2951158"/>
              <a:gd name="connsiteX5" fmla="*/ 2909881 w 2909881"/>
              <a:gd name="connsiteY5" fmla="*/ 0 h 2951158"/>
              <a:gd name="connsiteX6" fmla="*/ 2909881 w 2909881"/>
              <a:gd name="connsiteY6" fmla="*/ 2951158 h 2951158"/>
              <a:gd name="connsiteX7" fmla="*/ 0 w 2909881"/>
              <a:gd name="connsiteY7" fmla="*/ 2951158 h 2951158"/>
            </a:gdLst>
            <a:ahLst/>
            <a:cxnLst/>
            <a:rect l="l" t="t" r="r" b="b"/>
            <a:pathLst>
              <a:path w="2909881" h="2951158">
                <a:moveTo>
                  <a:pt x="0" y="0"/>
                </a:moveTo>
                <a:lnTo>
                  <a:pt x="580533" y="0"/>
                </a:lnTo>
                <a:lnTo>
                  <a:pt x="704275" y="98729"/>
                </a:lnTo>
                <a:lnTo>
                  <a:pt x="2205605" y="98729"/>
                </a:lnTo>
                <a:lnTo>
                  <a:pt x="2329347" y="0"/>
                </a:lnTo>
                <a:lnTo>
                  <a:pt x="2909881" y="0"/>
                </a:lnTo>
                <a:lnTo>
                  <a:pt x="2909881" y="2951158"/>
                </a:lnTo>
                <a:lnTo>
                  <a:pt x="0" y="2951158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algn="ctr" rotWithShape="0">
              <a:schemeClr val="accent1">
                <a:alpha val="7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 flipH="1">
            <a:off x="2993398" y="5210106"/>
            <a:ext cx="279925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 rot="10800000" flipH="1">
            <a:off x="685535" y="1922893"/>
            <a:ext cx="294301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785459" y="2104510"/>
            <a:ext cx="2383783" cy="62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数据处理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785459" y="2756372"/>
            <a:ext cx="2383783" cy="25259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包括数据标注转换和数据增强，为模型训练提供高质量的数据支持。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3529840" y="2142761"/>
            <a:ext cx="2383783" cy="25259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采用YOLOv8/11系列模型，根据任务需求选择合适的模型架构。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 flipH="1">
            <a:off x="8482159" y="5210106"/>
            <a:ext cx="279925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 rot="10800000" flipH="1">
            <a:off x="6174296" y="1922893"/>
            <a:ext cx="294301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6274220" y="2756372"/>
            <a:ext cx="2383783" cy="25259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核心推理代码实现目标检测功能，输出蘑菇的边界框坐标等信息。</a:t>
            </a: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9018602" y="2142761"/>
            <a:ext cx="2383783" cy="25259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从模型优化和推理优化两个方面入手，提高系统的运行效率。</a:t>
            </a: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9018602" y="1490899"/>
            <a:ext cx="2383783" cy="62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性能优化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0400" y="5798218"/>
            <a:ext cx="10858500" cy="671764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5400000" scaled="0"/>
          </a:gradFill>
          <a:ln w="12700" cap="sq">
            <a:gradFill>
              <a:gsLst>
                <a:gs pos="21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224915" y="5798218"/>
            <a:ext cx="9742170" cy="557873"/>
          </a:xfrm>
          <a:prstGeom prst="ellipse">
            <a:avLst/>
          </a:prstGeom>
          <a:gradFill>
            <a:gsLst>
              <a:gs pos="36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5400000" scaled="0"/>
          </a:gradFill>
          <a:ln w="12700" cap="sq">
            <a:gradFill>
              <a:gsLst>
                <a:gs pos="21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1707901" y="5631680"/>
            <a:ext cx="538897" cy="1022666"/>
          </a:xfrm>
          <a:prstGeom prst="downArrow">
            <a:avLst/>
          </a:prstGeom>
          <a:gradFill>
            <a:gsLst>
              <a:gs pos="0">
                <a:schemeClr val="accent1">
                  <a:alpha val="16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</a:gradFill>
          <a:ln w="6350" cap="sq">
            <a:gradFill>
              <a:gsLst>
                <a:gs pos="46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V="1">
            <a:off x="4452281" y="5030342"/>
            <a:ext cx="538897" cy="1328545"/>
          </a:xfrm>
          <a:prstGeom prst="downArrow">
            <a:avLst/>
          </a:prstGeom>
          <a:gradFill>
            <a:gsLst>
              <a:gs pos="0">
                <a:schemeClr val="accent1">
                  <a:alpha val="16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</a:gradFill>
          <a:ln w="6350" cap="sq">
            <a:gradFill>
              <a:gsLst>
                <a:gs pos="46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9993015" y="5030342"/>
            <a:ext cx="538897" cy="1328545"/>
          </a:xfrm>
          <a:prstGeom prst="downArrow">
            <a:avLst/>
          </a:prstGeom>
          <a:gradFill>
            <a:gsLst>
              <a:gs pos="0">
                <a:schemeClr val="accent1">
                  <a:alpha val="16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</a:gradFill>
          <a:ln w="6350" cap="sq">
            <a:gradFill>
              <a:gsLst>
                <a:gs pos="46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V="1">
            <a:off x="7248635" y="5631680"/>
            <a:ext cx="538897" cy="1022666"/>
          </a:xfrm>
          <a:prstGeom prst="downArrow">
            <a:avLst/>
          </a:prstGeom>
          <a:gradFill>
            <a:gsLst>
              <a:gs pos="0">
                <a:schemeClr val="accent1">
                  <a:alpha val="16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</a:gradFill>
          <a:ln w="6350" cap="sq">
            <a:gradFill>
              <a:gsLst>
                <a:gs pos="46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技术栈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7926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-2460" y="0"/>
            <a:ext cx="12210288" cy="683673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5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13061" y="1240980"/>
            <a:ext cx="10420375" cy="4194313"/>
          </a:xfrm>
          <a:prstGeom prst="roundRect">
            <a:avLst>
              <a:gd name="adj" fmla="val 8788"/>
            </a:avLst>
          </a:prstGeom>
          <a:gradFill>
            <a:gsLst>
              <a:gs pos="0">
                <a:schemeClr val="bg1">
                  <a:alpha val="70221"/>
                </a:schemeClr>
              </a:gs>
              <a:gs pos="99000">
                <a:schemeClr val="bg1">
                  <a:alpha val="74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9712164" y="1315246"/>
            <a:ext cx="870602" cy="150988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1" y="5798449"/>
            <a:ext cx="12207829" cy="108170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线条 1"/>
          <p:cNvCxnSpPr/>
          <p:nvPr/>
        </p:nvCxnSpPr>
        <p:spPr>
          <a:xfrm flipH="1">
            <a:off x="583329" y="6309459"/>
            <a:ext cx="11056620" cy="29845"/>
          </a:xfrm>
          <a:prstGeom prst="line">
            <a:avLst/>
          </a:prstGeom>
          <a:noFill/>
          <a:ln w="19050" cap="sq">
            <a:solidFill>
              <a:schemeClr val="bg1">
                <a:alpha val="20000"/>
              </a:schemeClr>
            </a:solidFill>
            <a:prstDash val="solid"/>
            <a:miter/>
          </a:ln>
        </p:spPr>
      </p:cxnSp>
      <p:sp>
        <p:nvSpPr>
          <p:cNvPr id="18" name="标题 1"/>
          <p:cNvSpPr txBox="1"/>
          <p:nvPr/>
        </p:nvSpPr>
        <p:spPr>
          <a:xfrm>
            <a:off x="2306298" y="1398229"/>
            <a:ext cx="2519702" cy="2667434"/>
          </a:xfrm>
          <a:prstGeom prst="rect">
            <a:avLst/>
          </a:prstGeom>
          <a:noFill/>
          <a:ln cap="sq">
            <a:noFill/>
          </a:ln>
          <a:effectLst>
            <a:outerShdw blurRad="457200" dist="127000" dir="5400000" sx="90000" sy="90000" rotWithShape="0">
              <a:srgbClr val="4E82EA">
                <a:alpha val="60000"/>
              </a:srgbClr>
            </a:outerShdw>
          </a:effectLst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000">
                <a:ln w="12700">
                  <a:noFill/>
                </a:ln>
                <a:solidFill>
                  <a:srgbClr val="276F8C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H="1">
            <a:off x="2736151" y="3865295"/>
            <a:ext cx="879994" cy="1526175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274789" y="2191913"/>
            <a:ext cx="5843708" cy="18743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关键技术</a:t>
            </a:r>
            <a:endParaRPr kumimoji="1" lang="zh-CN" altLang="en-US" sz="6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 rot="5400000">
            <a:off x="8720410" y="-1194821"/>
            <a:ext cx="432000" cy="4647117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947205" y="1292015"/>
            <a:ext cx="4647115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标注转换</a:t>
            </a: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947205" y="1940506"/>
            <a:ext cx="4647115" cy="17716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将JSON格式的标注数据转换为YOLO标签格式，方便模型训练。同时，对边界框坐标进行归一化处理，使其范围在0到1之间。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 rot="5400000">
            <a:off x="3054765" y="-1194821"/>
            <a:ext cx="432000" cy="4647117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055207" y="984739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Part 01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6612851" y="1292015"/>
            <a:ext cx="4647115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数据增强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612851" y="1940506"/>
            <a:ext cx="4647115" cy="17716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使用albumentations库实现数据增强，包括随机旋转、翻转、颜色调整、高斯噪声与模糊等操作，增强模型对不同场景的适应能力。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720853" y="984739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Part 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数据处理流程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图片 16" descr="data_augmentation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625" y="3212465"/>
            <a:ext cx="12091670" cy="3076575"/>
          </a:xfrm>
          <a:prstGeom prst="rect">
            <a:avLst/>
          </a:prstGeom>
        </p:spPr>
      </p:pic>
      <p:pic>
        <p:nvPicPr>
          <p:cNvPr id="18" name="图片 17" descr="data_augmentation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625" y="6236970"/>
            <a:ext cx="12091035" cy="5797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26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9200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0741854" y="1575835"/>
            <a:ext cx="702430" cy="718525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5144573" y="1575835"/>
            <a:ext cx="702430" cy="718525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274134" y="1532022"/>
            <a:ext cx="5228313" cy="4170946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676853" y="1532022"/>
            <a:ext cx="5228313" cy="4170946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 rot="8100000">
            <a:off x="-175625" y="2758666"/>
            <a:ext cx="1717658" cy="1717658"/>
          </a:xfrm>
          <a:prstGeom prst="diagStripe">
            <a:avLst>
              <a:gd name="adj" fmla="val 88423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5189773" y="4708054"/>
            <a:ext cx="657230" cy="1038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8000">
                <a:ln w="12700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10787054" y="4708054"/>
            <a:ext cx="657230" cy="1038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8000">
                <a:ln w="12700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 rot="8100000">
            <a:off x="5412375" y="2720566"/>
            <a:ext cx="1717658" cy="1717658"/>
          </a:xfrm>
          <a:prstGeom prst="diagStripe">
            <a:avLst>
              <a:gd name="adj" fmla="val 88423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1091600" y="2691211"/>
            <a:ext cx="4564910" cy="8824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基础模型选择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6688881" y="2691211"/>
            <a:ext cx="4564910" cy="8824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494B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训练配置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6688882" y="3573681"/>
            <a:ext cx="4564912" cy="17084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配置图像尺寸为640×480（可配置），根据模型特点自适应设置批次大小，使用GPU进行训练。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6688887" y="1695654"/>
            <a:ext cx="1272105" cy="99555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1091601" y="3573681"/>
            <a:ext cx="4564912" cy="17084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选择YOLOv8系列（v8n, v8s）和YOLO11系列（11n, 11s）作为基础模型，根据模型的性能和资源占用情况进行选择。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1088187" y="1695654"/>
            <a:ext cx="1272105" cy="99555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74663" y="248732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模型架构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9670653">
            <a:off x="328773" y="362607"/>
            <a:ext cx="251198" cy="333330"/>
          </a:xfrm>
          <a:custGeom>
            <a:avLst/>
            <a:gdLst>
              <a:gd name="connsiteX0" fmla="*/ 335980 w 349140"/>
              <a:gd name="connsiteY0" fmla="*/ 31510 h 463295"/>
              <a:gd name="connsiteX1" fmla="*/ 349140 w 349140"/>
              <a:gd name="connsiteY1" fmla="*/ 31983 h 463295"/>
              <a:gd name="connsiteX2" fmla="*/ 231648 w 349140"/>
              <a:gd name="connsiteY2" fmla="*/ 0 h 463295"/>
              <a:gd name="connsiteX3" fmla="*/ 0 w 349140"/>
              <a:gd name="connsiteY3" fmla="*/ 231648 h 463295"/>
              <a:gd name="connsiteX4" fmla="*/ 231648 w 349140"/>
              <a:gd name="connsiteY4" fmla="*/ 463296 h 463295"/>
              <a:gd name="connsiteX5" fmla="*/ 349140 w 349140"/>
              <a:gd name="connsiteY5" fmla="*/ 431312 h 463295"/>
              <a:gd name="connsiteX6" fmla="*/ 335980 w 349140"/>
              <a:gd name="connsiteY6" fmla="*/ 431786 h 463295"/>
              <a:gd name="connsiteX7" fmla="*/ 135842 w 349140"/>
              <a:gd name="connsiteY7" fmla="*/ 231648 h 463295"/>
              <a:gd name="connsiteX8" fmla="*/ 335980 w 349140"/>
              <a:gd name="connsiteY8" fmla="*/ 31510 h 463295"/>
            </a:gdLst>
            <a:ahLst/>
            <a:cxnLst/>
            <a:rect l="l" t="t" r="r" b="b"/>
            <a:pathLst>
              <a:path w="349140" h="463295">
                <a:moveTo>
                  <a:pt x="335980" y="31510"/>
                </a:moveTo>
                <a:cubicBezTo>
                  <a:pt x="340408" y="31510"/>
                  <a:pt x="344795" y="31695"/>
                  <a:pt x="349140" y="31983"/>
                </a:cubicBezTo>
                <a:cubicBezTo>
                  <a:pt x="314685" y="11677"/>
                  <a:pt x="274547" y="0"/>
                  <a:pt x="231648" y="0"/>
                </a:cubicBezTo>
                <a:cubicBezTo>
                  <a:pt x="103714" y="0"/>
                  <a:pt x="0" y="103714"/>
                  <a:pt x="0" y="231648"/>
                </a:cubicBezTo>
                <a:cubicBezTo>
                  <a:pt x="0" y="359581"/>
                  <a:pt x="103714" y="463296"/>
                  <a:pt x="231648" y="463296"/>
                </a:cubicBezTo>
                <a:cubicBezTo>
                  <a:pt x="274526" y="463296"/>
                  <a:pt x="314685" y="451619"/>
                  <a:pt x="349140" y="431312"/>
                </a:cubicBezTo>
                <a:cubicBezTo>
                  <a:pt x="344795" y="431601"/>
                  <a:pt x="340408" y="431786"/>
                  <a:pt x="335980" y="431786"/>
                </a:cubicBezTo>
                <a:cubicBezTo>
                  <a:pt x="225449" y="431786"/>
                  <a:pt x="135842" y="342179"/>
                  <a:pt x="135842" y="231648"/>
                </a:cubicBezTo>
                <a:cubicBezTo>
                  <a:pt x="135842" y="121117"/>
                  <a:pt x="225449" y="31510"/>
                  <a:pt x="335980" y="31510"/>
                </a:cubicBez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86130" y="454529"/>
            <a:ext cx="66636" cy="666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10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100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101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102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103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104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105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106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11.xml><?xml version="1.0" encoding="utf-8"?>
<p:tagLst xmlns:p="http://schemas.openxmlformats.org/presentationml/2006/main">
  <p:tag name="KSO_WM_DIAGRAM_VIRTUALLY_FRAME" val="{&quot;height&quot;:277.9696062992126,&quot;left&quot;:97.5648031496063,&quot;top&quot;:156.2803937007874,&quot;width&quot;:762.1562992125985}"/>
</p:tagLst>
</file>

<file path=ppt/tags/tag12.xml><?xml version="1.0" encoding="utf-8"?>
<p:tagLst xmlns:p="http://schemas.openxmlformats.org/presentationml/2006/main">
  <p:tag name="KSO_WM_DIAGRAM_VIRTUALLY_FRAME" val="{&quot;height&quot;:277.9696062992126,&quot;left&quot;:97.5648031496063,&quot;top&quot;:156.2803937007874,&quot;width&quot;:762.1562992125985}"/>
</p:tagLst>
</file>

<file path=ppt/tags/tag13.xml><?xml version="1.0" encoding="utf-8"?>
<p:tagLst xmlns:p="http://schemas.openxmlformats.org/presentationml/2006/main">
  <p:tag name="KSO_WM_DIAGRAM_VIRTUALLY_FRAME" val="{&quot;height&quot;:277.9696062992126,&quot;left&quot;:97.5648031496063,&quot;top&quot;:156.2803937007874,&quot;width&quot;:762.1562992125985}"/>
</p:tagLst>
</file>

<file path=ppt/tags/tag14.xml><?xml version="1.0" encoding="utf-8"?>
<p:tagLst xmlns:p="http://schemas.openxmlformats.org/presentationml/2006/main">
  <p:tag name="KSO_WM_DIAGRAM_VIRTUALLY_FRAME" val="{&quot;height&quot;:277.9696062992126,&quot;left&quot;:97.5648031496063,&quot;top&quot;:156.2803937007874,&quot;width&quot;:762.1562992125985}"/>
</p:tagLst>
</file>

<file path=ppt/tags/tag15.xml><?xml version="1.0" encoding="utf-8"?>
<p:tagLst xmlns:p="http://schemas.openxmlformats.org/presentationml/2006/main">
  <p:tag name="KSO_WM_DIAGRAM_VIRTUALLY_FRAME" val="{&quot;height&quot;:277.9696062992126,&quot;left&quot;:97.5648031496063,&quot;top&quot;:156.2803937007874,&quot;width&quot;:762.1562992125985}"/>
</p:tagLst>
</file>

<file path=ppt/tags/tag16.xml><?xml version="1.0" encoding="utf-8"?>
<p:tagLst xmlns:p="http://schemas.openxmlformats.org/presentationml/2006/main">
  <p:tag name="KSO_WM_DIAGRAM_VIRTUALLY_FRAME" val="{&quot;height&quot;:277.9696062992126,&quot;left&quot;:97.5648031496063,&quot;top&quot;:156.2803937007874,&quot;width&quot;:762.1562992125985}"/>
</p:tagLst>
</file>

<file path=ppt/tags/tag17.xml><?xml version="1.0" encoding="utf-8"?>
<p:tagLst xmlns:p="http://schemas.openxmlformats.org/presentationml/2006/main">
  <p:tag name="KSO_WM_DIAGRAM_VIRTUALLY_FRAME" val="{&quot;height&quot;:277.9696062992126,&quot;left&quot;:97.5648031496063,&quot;top&quot;:156.2803937007874,&quot;width&quot;:762.1562992125985}"/>
</p:tagLst>
</file>

<file path=ppt/tags/tag18.xml><?xml version="1.0" encoding="utf-8"?>
<p:tagLst xmlns:p="http://schemas.openxmlformats.org/presentationml/2006/main">
  <p:tag name="KSO_WM_DIAGRAM_VIRTUALLY_FRAME" val="{&quot;height&quot;:277.9696062992126,&quot;left&quot;:97.5648031496063,&quot;top&quot;:156.2803937007874,&quot;width&quot;:762.1562992125985}"/>
</p:tagLst>
</file>

<file path=ppt/tags/tag19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20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1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2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3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4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5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6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7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8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29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30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1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2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3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4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5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6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7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8.xml><?xml version="1.0" encoding="utf-8"?>
<p:tagLst xmlns:p="http://schemas.openxmlformats.org/presentationml/2006/main">
  <p:tag name="KSO_WM_DIAGRAM_VIRTUALLY_FRAME" val="{&quot;height&quot;:410.30346456692916,&quot;left&quot;:53.46212598425196,&quot;top&quot;:79.541968503937,&quot;width&quot;:854.0808661417323}"/>
</p:tagLst>
</file>

<file path=ppt/tags/tag39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40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1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2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3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4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5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6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7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8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49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50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1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2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3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4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5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6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7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8.xml><?xml version="1.0" encoding="utf-8"?>
<p:tagLst xmlns:p="http://schemas.openxmlformats.org/presentationml/2006/main">
  <p:tag name="KSO_WM_DIAGRAM_VIRTUALLY_FRAME" val="{&quot;height&quot;:327.0122834645669,&quot;left&quot;:53.65204724409449,&quot;top&quot;:103.09291338582678,&quot;width&quot;:852.368897637795}"/>
</p:tagLst>
</file>

<file path=ppt/tags/tag59.xml><?xml version="1.0" encoding="utf-8"?>
<p:tagLst xmlns:p="http://schemas.openxmlformats.org/presentationml/2006/main">
  <p:tag name="KSO_WM_DIAGRAM_VIRTUALLY_FRAME" val="{&quot;height&quot;:404.8233464566929,&quot;left&quot;:72.38850393700787,&quot;top&quot;:21.019094488188962,&quot;width&quot;:814.2231889763781}"/>
</p:tagLst>
</file>

<file path=ppt/tags/tag6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60.xml><?xml version="1.0" encoding="utf-8"?>
<p:tagLst xmlns:p="http://schemas.openxmlformats.org/presentationml/2006/main">
  <p:tag name="KSO_WM_DIAGRAM_VIRTUALLY_FRAME" val="{&quot;height&quot;:404.8233464566929,&quot;left&quot;:72.38850393700787,&quot;top&quot;:21.019094488188962,&quot;width&quot;:814.2231889763781}"/>
</p:tagLst>
</file>

<file path=ppt/tags/tag61.xml><?xml version="1.0" encoding="utf-8"?>
<p:tagLst xmlns:p="http://schemas.openxmlformats.org/presentationml/2006/main">
  <p:tag name="KSO_WM_DIAGRAM_VIRTUALLY_FRAME" val="{&quot;height&quot;:404.8233464566929,&quot;left&quot;:72.38850393700787,&quot;top&quot;:21.019094488188962,&quot;width&quot;:814.2231889763781}"/>
</p:tagLst>
</file>

<file path=ppt/tags/tag62.xml><?xml version="1.0" encoding="utf-8"?>
<p:tagLst xmlns:p="http://schemas.openxmlformats.org/presentationml/2006/main">
  <p:tag name="KSO_WM_DIAGRAM_VIRTUALLY_FRAME" val="{&quot;height&quot;:404.8233464566929,&quot;left&quot;:72.38850393700787,&quot;top&quot;:21.019094488188962,&quot;width&quot;:814.2231889763781}"/>
</p:tagLst>
</file>

<file path=ppt/tags/tag63.xml><?xml version="1.0" encoding="utf-8"?>
<p:tagLst xmlns:p="http://schemas.openxmlformats.org/presentationml/2006/main">
  <p:tag name="KSO_WM_DIAGRAM_VIRTUALLY_FRAME" val="{&quot;height&quot;:404.8233464566929,&quot;left&quot;:72.38850393700787,&quot;top&quot;:21.019094488188962,&quot;width&quot;:814.2231889763781}"/>
</p:tagLst>
</file>

<file path=ppt/tags/tag64.xml><?xml version="1.0" encoding="utf-8"?>
<p:tagLst xmlns:p="http://schemas.openxmlformats.org/presentationml/2006/main">
  <p:tag name="KSO_WM_DIAGRAM_VIRTUALLY_FRAME" val="{&quot;height&quot;:404.8233464566929,&quot;left&quot;:72.38850393700787,&quot;top&quot;:21.019094488188962,&quot;width&quot;:814.2231889763781}"/>
</p:tagLst>
</file>

<file path=ppt/tags/tag65.xml><?xml version="1.0" encoding="utf-8"?>
<p:tagLst xmlns:p="http://schemas.openxmlformats.org/presentationml/2006/main">
  <p:tag name="KSO_WM_DIAGRAM_VIRTUALLY_FRAME" val="{&quot;height&quot;:404.8233464566929,&quot;left&quot;:72.38850393700787,&quot;top&quot;:21.019094488188962,&quot;width&quot;:814.2231889763781}"/>
</p:tagLst>
</file>

<file path=ppt/tags/tag66.xml><?xml version="1.0" encoding="utf-8"?>
<p:tagLst xmlns:p="http://schemas.openxmlformats.org/presentationml/2006/main">
  <p:tag name="KSO_WM_DIAGRAM_VIRTUALLY_FRAME" val="{&quot;height&quot;:404.8233464566929,&quot;left&quot;:72.38850393700787,&quot;top&quot;:21.019094488188962,&quot;width&quot;:814.2231889763781}"/>
</p:tagLst>
</file>

<file path=ppt/tags/tag67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68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69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70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1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2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3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4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5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6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7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8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79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8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80.xml><?xml version="1.0" encoding="utf-8"?>
<p:tagLst xmlns:p="http://schemas.openxmlformats.org/presentationml/2006/main">
  <p:tag name="KSO_WM_DIAGRAM_VIRTUALLY_FRAME" val="{&quot;height&quot;:331.87078740157483,&quot;left&quot;:-41.83965508341123,&quot;top&quot;:120.63165354330708,&quot;width&quot;:947.5441432723876}"/>
</p:tagLst>
</file>

<file path=ppt/tags/tag81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82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83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84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85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86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87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88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89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9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90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91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92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93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94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95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96.xml><?xml version="1.0" encoding="utf-8"?>
<p:tagLst xmlns:p="http://schemas.openxmlformats.org/presentationml/2006/main">
  <p:tag name="KSO_WM_DIAGRAM_VIRTUALLY_FRAME" val="{&quot;height&quot;:438.47511811023617,&quot;left&quot;:400.2823622047244,&quot;top&quot;:75.15275590551181,&quot;width&quot;:459.28031496062994}"/>
</p:tagLst>
</file>

<file path=ppt/tags/tag97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98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ags/tag99.xml><?xml version="1.0" encoding="utf-8"?>
<p:tagLst xmlns:p="http://schemas.openxmlformats.org/presentationml/2006/main">
  <p:tag name="KSO_WM_DIAGRAM_VIRTUALLY_FRAME" val="{&quot;height&quot;:80.51976377952755,&quot;left&quot;:173.3274803149606,&quot;top&quot;:313.22818897637796,&quot;width&quot;:613.3451181102363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1527</Words>
  <Application>WPS 演示</Application>
  <PresentationFormat/>
  <Paragraphs>208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宋体</vt:lpstr>
      <vt:lpstr>Wingdings</vt:lpstr>
      <vt:lpstr>Source Han Serif SC Regular</vt:lpstr>
      <vt:lpstr>Source Han Sans</vt:lpstr>
      <vt:lpstr>Source Han Sans CN Bold</vt:lpstr>
      <vt:lpstr>OPPOSans B</vt:lpstr>
      <vt:lpstr>OPPOSans L</vt:lpstr>
      <vt:lpstr>等线</vt:lpstr>
      <vt:lpstr>微软雅黑</vt:lpstr>
      <vt:lpstr>Arial Unicode MS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冥眸</cp:lastModifiedBy>
  <cp:revision>2</cp:revision>
  <dcterms:created xsi:type="dcterms:W3CDTF">2025-06-10T13:38:30Z</dcterms:created>
  <dcterms:modified xsi:type="dcterms:W3CDTF">2025-06-10T13:48:07Z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26EBC074CDF34ABF8592063B429402D0_12</vt:lpwstr>
  </property>
  <property fmtid="{D5CDD505-2E9C-101B-9397-08002B2CF9AE}" pid="3" name="KSOProductBuildVer">
    <vt:lpwstr>2052-12.1.0.20305</vt:lpwstr>
  </property>
</Properties>
</file>